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61" r:id="rId3"/>
    <p:sldId id="350" r:id="rId4"/>
    <p:sldId id="375" r:id="rId5"/>
    <p:sldId id="376" r:id="rId6"/>
    <p:sldId id="362" r:id="rId7"/>
    <p:sldId id="377" r:id="rId8"/>
    <p:sldId id="378" r:id="rId9"/>
    <p:sldId id="388" r:id="rId10"/>
    <p:sldId id="397" r:id="rId11"/>
    <p:sldId id="400" r:id="rId12"/>
    <p:sldId id="389" r:id="rId13"/>
    <p:sldId id="363" r:id="rId14"/>
    <p:sldId id="380" r:id="rId15"/>
    <p:sldId id="379" r:id="rId16"/>
    <p:sldId id="382" r:id="rId17"/>
    <p:sldId id="381" r:id="rId18"/>
    <p:sldId id="383" r:id="rId19"/>
    <p:sldId id="384" r:id="rId20"/>
    <p:sldId id="398" r:id="rId21"/>
    <p:sldId id="386" r:id="rId22"/>
    <p:sldId id="399" r:id="rId23"/>
    <p:sldId id="395" r:id="rId24"/>
    <p:sldId id="387" r:id="rId25"/>
    <p:sldId id="391" r:id="rId26"/>
    <p:sldId id="396" r:id="rId27"/>
    <p:sldId id="39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2/13/2022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7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5" Type="http://schemas.openxmlformats.org/officeDocument/2006/relationships/image" Target="../media/image29.png"/><Relationship Id="rId10" Type="http://schemas.openxmlformats.org/officeDocument/2006/relationships/image" Target="../media/image26.wmf"/><Relationship Id="rId4" Type="http://schemas.openxmlformats.org/officeDocument/2006/relationships/image" Target="../media/image28.png"/><Relationship Id="rId9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28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18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4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png"/><Relationship Id="rId11" Type="http://schemas.openxmlformats.org/officeDocument/2006/relationships/oleObject" Target="../embeddings/oleObject5.bin"/><Relationship Id="rId5" Type="http://schemas.openxmlformats.org/officeDocument/2006/relationships/image" Target="../media/image22.png"/><Relationship Id="rId10" Type="http://schemas.openxmlformats.org/officeDocument/2006/relationships/image" Target="../media/image44.wmf"/><Relationship Id="rId4" Type="http://schemas.openxmlformats.org/officeDocument/2006/relationships/image" Target="../media/image21.jpeg"/><Relationship Id="rId9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7.   Electrode reactions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400" dirty="0" smtClean="0"/>
              <a:t>2022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2494483"/>
            <a:ext cx="7886700" cy="3682479"/>
          </a:xfrm>
        </p:spPr>
        <p:txBody>
          <a:bodyPr>
            <a:normAutofit/>
          </a:bodyPr>
          <a:lstStyle/>
          <a:p>
            <a:r>
              <a:rPr lang="en-GB" dirty="0" smtClean="0"/>
              <a:t>Activities: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Concentrations and partial pressures: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ISEs utilise potentials over ion selective membranes: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95099"/>
            <a:ext cx="7886700" cy="731520"/>
          </a:xfrm>
        </p:spPr>
        <p:txBody>
          <a:bodyPr/>
          <a:lstStyle/>
          <a:p>
            <a:r>
              <a:rPr lang="en-GB" dirty="0" smtClean="0"/>
              <a:t>Ch. 6  Recap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3" y="826619"/>
            <a:ext cx="8917574" cy="15361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57" y="2813640"/>
            <a:ext cx="7543771" cy="7974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4061954"/>
            <a:ext cx="7820406" cy="8788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5581499"/>
            <a:ext cx="5263497" cy="7773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73912" y="4644542"/>
            <a:ext cx="495687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After Ch. 6 you </a:t>
            </a:r>
            <a:r>
              <a:rPr lang="en-GB" sz="1600" i="1" dirty="0" smtClean="0"/>
              <a:t>must</a:t>
            </a:r>
            <a:r>
              <a:rPr lang="en-GB" sz="1600" dirty="0" smtClean="0"/>
              <a:t> be able to write a Nernst equation for the </a:t>
            </a:r>
            <a:r>
              <a:rPr lang="en-GB" sz="1600" i="1" dirty="0" err="1" smtClean="0"/>
              <a:t>E</a:t>
            </a:r>
            <a:r>
              <a:rPr lang="en-GB" sz="1600" baseline="-25000" dirty="0" err="1" smtClean="0"/>
              <a:t>n</a:t>
            </a:r>
            <a:r>
              <a:rPr lang="en-GB" sz="1600" dirty="0" smtClean="0"/>
              <a:t> (</a:t>
            </a:r>
            <a:r>
              <a:rPr lang="en-GB" sz="1600" i="1" dirty="0" err="1" smtClean="0"/>
              <a:t>E</a:t>
            </a:r>
            <a:r>
              <a:rPr lang="en-GB" sz="1600" baseline="-25000" dirty="0" err="1" smtClean="0"/>
              <a:t>Nernst</a:t>
            </a:r>
            <a:r>
              <a:rPr lang="en-GB" sz="1600" dirty="0" smtClean="0"/>
              <a:t>, OCV) of any half cell or full cell reaction! 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218987" y="5527880"/>
            <a:ext cx="2883661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And know the similar expression for a voltage over an ion selective membrane (ISE).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1739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4383" y="1187532"/>
            <a:ext cx="8538359" cy="5130141"/>
          </a:xfrm>
        </p:spPr>
        <p:txBody>
          <a:bodyPr>
            <a:normAutofit/>
          </a:bodyPr>
          <a:lstStyle/>
          <a:p>
            <a:r>
              <a:rPr lang="en-GB" dirty="0" smtClean="0"/>
              <a:t>Till now, we have been introduced to electricity, chemistry and thermodynamics, electrochemical cells and their operating modes, electrolytic cells (electricity to chemical energy) and galvanic cells (chemical energy to electricity).</a:t>
            </a:r>
          </a:p>
          <a:p>
            <a:endParaRPr lang="en-GB" dirty="0" smtClean="0"/>
          </a:p>
          <a:p>
            <a:r>
              <a:rPr lang="en-GB" dirty="0" smtClean="0"/>
              <a:t>We have started to look at </a:t>
            </a:r>
            <a:r>
              <a:rPr lang="en-GB" dirty="0" smtClean="0"/>
              <a:t>electrodes.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We have </a:t>
            </a:r>
            <a:r>
              <a:rPr lang="en-GB" dirty="0" smtClean="0"/>
              <a:t>in Ch</a:t>
            </a:r>
            <a:r>
              <a:rPr lang="en-GB" dirty="0"/>
              <a:t>.</a:t>
            </a:r>
            <a:r>
              <a:rPr lang="en-GB" dirty="0" smtClean="0"/>
              <a:t> 6 looked </a:t>
            </a:r>
            <a:r>
              <a:rPr lang="en-GB" dirty="0" smtClean="0"/>
              <a:t>at the thermodynamics of electrodes, and ways to describe it in tables and graphs.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We have looked at the use of thermodynamics in potentiometric electrodes, in particular ion selective electrodes (ISEs</a:t>
            </a:r>
            <a:r>
              <a:rPr lang="en-GB" dirty="0" smtClean="0"/>
              <a:t>).</a:t>
            </a:r>
          </a:p>
          <a:p>
            <a:endParaRPr lang="en-GB" dirty="0"/>
          </a:p>
          <a:p>
            <a:r>
              <a:rPr lang="en-GB" dirty="0" smtClean="0"/>
              <a:t>In Ch. 7 we’ll look closer at electrode reactions.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2406"/>
          </a:xfrm>
        </p:spPr>
        <p:txBody>
          <a:bodyPr/>
          <a:lstStyle/>
          <a:p>
            <a:r>
              <a:rPr lang="en-GB" dirty="0" smtClean="0"/>
              <a:t>Status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66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825625"/>
            <a:ext cx="7753350" cy="435133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In chemistry (Ch. 2) </a:t>
            </a:r>
            <a:r>
              <a:rPr lang="en-GB" dirty="0" smtClean="0"/>
              <a:t>one asks </a:t>
            </a:r>
            <a:r>
              <a:rPr lang="en-GB" dirty="0" smtClean="0"/>
              <a:t>the following </a:t>
            </a:r>
            <a:r>
              <a:rPr lang="en-GB" dirty="0" smtClean="0">
                <a:solidFill>
                  <a:srgbClr val="0070C0"/>
                </a:solidFill>
              </a:rPr>
              <a:t>questions</a:t>
            </a:r>
            <a:endParaRPr lang="en-GB" dirty="0" smtClean="0">
              <a:solidFill>
                <a:srgbClr val="0070C0"/>
              </a:solidFill>
            </a:endParaRP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In electrochemistry we may ask the </a:t>
            </a:r>
            <a:r>
              <a:rPr lang="en-GB" dirty="0" smtClean="0"/>
              <a:t>same </a:t>
            </a:r>
            <a:r>
              <a:rPr lang="en-GB" dirty="0" smtClean="0">
                <a:solidFill>
                  <a:srgbClr val="0070C0"/>
                </a:solidFill>
              </a:rPr>
              <a:t>questions</a:t>
            </a:r>
            <a:endParaRPr lang="en-GB" dirty="0" smtClean="0">
              <a:solidFill>
                <a:srgbClr val="0070C0"/>
              </a:solidFill>
            </a:endParaRPr>
          </a:p>
          <a:p>
            <a:endParaRPr lang="en-GB" dirty="0"/>
          </a:p>
          <a:p>
            <a:r>
              <a:rPr lang="en-GB" dirty="0" smtClean="0"/>
              <a:t>Answers </a:t>
            </a:r>
            <a:r>
              <a:rPr lang="en-GB" dirty="0" smtClean="0"/>
              <a:t>then emerge </a:t>
            </a:r>
            <a:r>
              <a:rPr lang="en-GB" dirty="0" smtClean="0"/>
              <a:t>in </a:t>
            </a:r>
            <a:r>
              <a:rPr lang="en-GB" dirty="0" smtClean="0">
                <a:solidFill>
                  <a:srgbClr val="00B050"/>
                </a:solidFill>
              </a:rPr>
              <a:t>electrochemical</a:t>
            </a:r>
            <a:r>
              <a:rPr lang="en-GB" dirty="0" smtClean="0"/>
              <a:t> </a:t>
            </a:r>
            <a:r>
              <a:rPr lang="en-GB" dirty="0" smtClean="0"/>
              <a:t>terms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In Ch. 7 – Electrode reactions – we address the two latter questions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Electrode reactions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286000"/>
            <a:ext cx="8674007" cy="17606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599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8445" y="1690689"/>
            <a:ext cx="8507577" cy="4827154"/>
          </a:xfrm>
        </p:spPr>
        <p:txBody>
          <a:bodyPr>
            <a:normAutofit/>
          </a:bodyPr>
          <a:lstStyle/>
          <a:p>
            <a:r>
              <a:rPr lang="en-GB" dirty="0" smtClean="0"/>
              <a:t>What is Faraday’s law?</a:t>
            </a:r>
          </a:p>
          <a:p>
            <a:endParaRPr lang="en-GB" dirty="0"/>
          </a:p>
          <a:p>
            <a:r>
              <a:rPr lang="en-US" dirty="0" smtClean="0"/>
              <a:t>The amount </a:t>
            </a:r>
            <a:r>
              <a:rPr lang="en-US" dirty="0"/>
              <a:t>(number </a:t>
            </a:r>
            <a:r>
              <a:rPr lang="en-US" dirty="0" smtClean="0"/>
              <a:t>of moles</a:t>
            </a:r>
            <a:r>
              <a:rPr lang="en-US" dirty="0"/>
              <a:t>) of any substance produced or consumed in an electrode </a:t>
            </a:r>
            <a:r>
              <a:rPr lang="en-US" dirty="0" smtClean="0"/>
              <a:t>reaction is </a:t>
            </a:r>
            <a:r>
              <a:rPr lang="en-US" dirty="0"/>
              <a:t>proportional to the quantity of charge </a:t>
            </a:r>
            <a:r>
              <a:rPr lang="en-US" dirty="0" smtClean="0"/>
              <a:t>passed</a:t>
            </a:r>
          </a:p>
          <a:p>
            <a:pPr lvl="1"/>
            <a:r>
              <a:rPr lang="en-US" i="1" dirty="0" smtClean="0"/>
              <a:t>Michael Faraday, 1832</a:t>
            </a:r>
          </a:p>
          <a:p>
            <a:pPr lvl="1"/>
            <a:r>
              <a:rPr lang="en-US" dirty="0" smtClean="0"/>
              <a:t>Faradaic currents</a:t>
            </a:r>
          </a:p>
          <a:p>
            <a:endParaRPr lang="en-US" dirty="0"/>
          </a:p>
          <a:p>
            <a:r>
              <a:rPr lang="en-US" dirty="0" smtClean="0"/>
              <a:t>Non-faradaic currents: What may be their reasons?</a:t>
            </a:r>
          </a:p>
          <a:p>
            <a:endParaRPr lang="en-US" dirty="0"/>
          </a:p>
          <a:p>
            <a:r>
              <a:rPr lang="en-US" dirty="0" smtClean="0"/>
              <a:t>Capacitive currents</a:t>
            </a:r>
          </a:p>
          <a:p>
            <a:r>
              <a:rPr lang="en-US" dirty="0" smtClean="0"/>
              <a:t>Electronic conduction</a:t>
            </a:r>
          </a:p>
          <a:p>
            <a:r>
              <a:rPr lang="en-US" dirty="0" smtClean="0"/>
              <a:t>Competing reactions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Faraday’s law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396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4554" y="1141171"/>
            <a:ext cx="8558784" cy="5035792"/>
          </a:xfrm>
        </p:spPr>
        <p:txBody>
          <a:bodyPr/>
          <a:lstStyle/>
          <a:p>
            <a:r>
              <a:rPr lang="en-GB" dirty="0" smtClean="0"/>
              <a:t>Coulometry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Analysis </a:t>
            </a:r>
            <a:r>
              <a:rPr lang="en-GB" dirty="0" smtClean="0"/>
              <a:t>of concentration </a:t>
            </a:r>
            <a:r>
              <a:rPr lang="en-GB" i="1" dirty="0" smtClean="0"/>
              <a:t>c</a:t>
            </a:r>
            <a:r>
              <a:rPr lang="en-GB" baseline="-25000" dirty="0" smtClean="0"/>
              <a:t>i</a:t>
            </a:r>
            <a:r>
              <a:rPr lang="en-GB" dirty="0" smtClean="0"/>
              <a:t> of a reactant species </a:t>
            </a:r>
            <a:r>
              <a:rPr lang="en-GB" i="1" dirty="0"/>
              <a:t>i</a:t>
            </a:r>
            <a:r>
              <a:rPr lang="en-GB" dirty="0" smtClean="0"/>
              <a:t> in a finite volume </a:t>
            </a:r>
            <a:r>
              <a:rPr lang="en-GB" i="1" dirty="0" smtClean="0"/>
              <a:t>V</a:t>
            </a:r>
            <a:r>
              <a:rPr lang="en-GB" dirty="0" smtClean="0"/>
              <a:t> at fixed well-selected voltage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The </a:t>
            </a:r>
            <a:r>
              <a:rPr lang="en-GB" dirty="0" smtClean="0"/>
              <a:t>total charge converted is</a:t>
            </a:r>
          </a:p>
          <a:p>
            <a:pPr lvl="2"/>
            <a:r>
              <a:rPr lang="en-GB" i="1" dirty="0" smtClean="0"/>
              <a:t>n </a:t>
            </a:r>
            <a:r>
              <a:rPr lang="en-GB" i="1" dirty="0" smtClean="0"/>
              <a:t>and v</a:t>
            </a:r>
            <a:r>
              <a:rPr lang="en-GB" baseline="-25000" dirty="0" smtClean="0"/>
              <a:t>i</a:t>
            </a:r>
            <a:r>
              <a:rPr lang="en-GB" dirty="0" smtClean="0"/>
              <a:t> are the number of electrons and molecules, respectively, involved in the reaction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Charge </a:t>
            </a:r>
            <a:r>
              <a:rPr lang="en-GB" i="1" dirty="0" smtClean="0"/>
              <a:t>Q</a:t>
            </a:r>
            <a:r>
              <a:rPr lang="en-GB" dirty="0" smtClean="0"/>
              <a:t> is current </a:t>
            </a:r>
            <a:r>
              <a:rPr lang="en-GB" i="1" dirty="0" smtClean="0"/>
              <a:t>I</a:t>
            </a:r>
            <a:r>
              <a:rPr lang="en-GB" dirty="0" smtClean="0"/>
              <a:t> integrated over time </a:t>
            </a:r>
            <a:r>
              <a:rPr lang="en-GB" i="1" dirty="0" smtClean="0"/>
              <a:t>t</a:t>
            </a:r>
            <a:r>
              <a:rPr lang="en-GB" dirty="0" smtClean="0"/>
              <a:t>: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Flowing </a:t>
            </a:r>
            <a:r>
              <a:rPr lang="en-GB" dirty="0" smtClean="0"/>
              <a:t>coulometry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Limiting </a:t>
            </a:r>
            <a:r>
              <a:rPr lang="en-GB" dirty="0" smtClean="0"/>
              <a:t>current at given flow and fixed voltage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3632"/>
          </a:xfrm>
        </p:spPr>
        <p:txBody>
          <a:bodyPr/>
          <a:lstStyle/>
          <a:p>
            <a:r>
              <a:rPr lang="en-GB" dirty="0" err="1" smtClean="0"/>
              <a:t>Coulometry</a:t>
            </a:r>
            <a:endParaRPr lang="en-GB" dirty="0"/>
          </a:p>
        </p:txBody>
      </p:sp>
      <p:pic>
        <p:nvPicPr>
          <p:cNvPr id="4" name="Picture 8" descr="D:\temp\DBJWEC001-216\WOST764\E-Book\7\7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058" y="4330598"/>
            <a:ext cx="952068" cy="252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144" y="2220423"/>
            <a:ext cx="2199110" cy="665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696" y="3913631"/>
            <a:ext cx="2921874" cy="110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7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General reaction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Sign of </a:t>
            </a:r>
            <a:r>
              <a:rPr lang="en-GB" i="1" dirty="0" smtClean="0"/>
              <a:t>n </a:t>
            </a:r>
            <a:r>
              <a:rPr lang="en-GB" dirty="0" smtClean="0"/>
              <a:t>signifies </a:t>
            </a:r>
            <a:r>
              <a:rPr lang="en-GB" dirty="0" err="1" smtClean="0"/>
              <a:t>cathodic</a:t>
            </a:r>
            <a:r>
              <a:rPr lang="en-GB" dirty="0" smtClean="0"/>
              <a:t> and anodic direction</a:t>
            </a:r>
          </a:p>
          <a:p>
            <a:endParaRPr lang="en-GB" dirty="0"/>
          </a:p>
          <a:p>
            <a:r>
              <a:rPr lang="en-GB" dirty="0" smtClean="0"/>
              <a:t>Faraday’s law: </a:t>
            </a:r>
          </a:p>
          <a:p>
            <a:endParaRPr lang="en-GB" i="1" dirty="0"/>
          </a:p>
          <a:p>
            <a:endParaRPr lang="en-GB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Reaction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4" y="2119312"/>
            <a:ext cx="4821943" cy="5603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4246562"/>
            <a:ext cx="6390315" cy="134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1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5910" y="1300766"/>
            <a:ext cx="8809149" cy="5356065"/>
          </a:xfrm>
        </p:spPr>
        <p:txBody>
          <a:bodyPr>
            <a:normAutofit/>
          </a:bodyPr>
          <a:lstStyle/>
          <a:p>
            <a:r>
              <a:rPr lang="en-GB" dirty="0"/>
              <a:t>A</a:t>
            </a:r>
            <a:r>
              <a:rPr lang="en-GB" dirty="0" smtClean="0"/>
              <a:t>n </a:t>
            </a:r>
            <a:r>
              <a:rPr lang="en-GB" dirty="0" smtClean="0"/>
              <a:t>adequate supply of reactants</a:t>
            </a:r>
          </a:p>
          <a:p>
            <a:pPr lvl="1"/>
            <a:r>
              <a:rPr lang="en-GB" dirty="0" smtClean="0"/>
              <a:t>Transport (mass transport)</a:t>
            </a:r>
            <a:endParaRPr lang="en-GB" dirty="0"/>
          </a:p>
          <a:p>
            <a:r>
              <a:rPr lang="en-GB" dirty="0"/>
              <a:t>A</a:t>
            </a:r>
            <a:r>
              <a:rPr lang="en-GB" dirty="0" smtClean="0"/>
              <a:t>n </a:t>
            </a:r>
            <a:r>
              <a:rPr lang="en-GB" dirty="0" smtClean="0"/>
              <a:t>adequate removal of products</a:t>
            </a:r>
          </a:p>
          <a:p>
            <a:r>
              <a:rPr lang="en-GB" dirty="0"/>
              <a:t>S</a:t>
            </a:r>
            <a:r>
              <a:rPr lang="en-GB" dirty="0" smtClean="0"/>
              <a:t>ufficient </a:t>
            </a:r>
            <a:r>
              <a:rPr lang="en-GB" dirty="0" smtClean="0"/>
              <a:t>kinetics of the electrode reaction</a:t>
            </a:r>
          </a:p>
          <a:p>
            <a:r>
              <a:rPr lang="en-GB" dirty="0" smtClean="0"/>
              <a:t>Conductive pathway for ions</a:t>
            </a:r>
          </a:p>
          <a:p>
            <a:pPr lvl="1"/>
            <a:r>
              <a:rPr lang="en-GB" dirty="0" smtClean="0"/>
              <a:t>Supporting electrolyte</a:t>
            </a:r>
          </a:p>
          <a:p>
            <a:pPr lvl="1"/>
            <a:endParaRPr lang="en-GB" dirty="0"/>
          </a:p>
          <a:p>
            <a:r>
              <a:rPr lang="en-GB" dirty="0" smtClean="0"/>
              <a:t>A potential window where the reaction (R = O + e</a:t>
            </a:r>
            <a:r>
              <a:rPr lang="en-GB" baseline="30000" dirty="0" smtClean="0"/>
              <a:t>-</a:t>
            </a:r>
            <a:r>
              <a:rPr lang="en-GB" dirty="0" smtClean="0"/>
              <a:t>) dominates alone</a:t>
            </a:r>
          </a:p>
          <a:p>
            <a:pPr lvl="1"/>
            <a:r>
              <a:rPr lang="en-GB" dirty="0" smtClean="0"/>
              <a:t>Where the electrode in the supporting electrolyte alone is polarized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Example: Au in KNO</a:t>
            </a:r>
            <a:r>
              <a:rPr lang="en-GB" baseline="-25000" dirty="0" smtClean="0"/>
              <a:t>3</a:t>
            </a:r>
            <a:r>
              <a:rPr lang="en-GB" dirty="0" smtClean="0"/>
              <a:t>(aq)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1820" y="243682"/>
            <a:ext cx="6104586" cy="92829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 sustainable electrode reaction of study or use must have …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257" y="89133"/>
            <a:ext cx="2803636" cy="3242023"/>
          </a:xfrm>
          <a:prstGeom prst="rect">
            <a:avLst/>
          </a:prstGeom>
        </p:spPr>
      </p:pic>
      <p:pic>
        <p:nvPicPr>
          <p:cNvPr id="5" name="Picture 8" descr="D:\temp\DBJWEC001-216\WOST764\E-Book\7\7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675" y="4393612"/>
            <a:ext cx="6018927" cy="238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35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Now, the book takes us through a derivation of the BV equation. </a:t>
            </a:r>
          </a:p>
          <a:p>
            <a:endParaRPr lang="en-GB" dirty="0" smtClean="0"/>
          </a:p>
          <a:p>
            <a:r>
              <a:rPr lang="en-GB" dirty="0" smtClean="0"/>
              <a:t>It is as important as it is difficult, and there are as many versions and understandings as there are uses of it.</a:t>
            </a:r>
          </a:p>
          <a:p>
            <a:endParaRPr lang="en-GB" dirty="0"/>
          </a:p>
          <a:p>
            <a:r>
              <a:rPr lang="en-GB" dirty="0" smtClean="0"/>
              <a:t>It is difficult to derive, and many approaches to making it simpler.</a:t>
            </a:r>
          </a:p>
          <a:p>
            <a:endParaRPr lang="en-GB" dirty="0"/>
          </a:p>
          <a:p>
            <a:r>
              <a:rPr lang="en-GB" dirty="0" smtClean="0"/>
              <a:t>The book is one.</a:t>
            </a:r>
          </a:p>
          <a:p>
            <a:endParaRPr lang="en-GB" dirty="0"/>
          </a:p>
          <a:p>
            <a:r>
              <a:rPr lang="en-GB" dirty="0" smtClean="0"/>
              <a:t>Let us first take a look at the end result - what we will derive. Can we understand it qualitatively and does it </a:t>
            </a:r>
            <a:r>
              <a:rPr lang="en-GB" dirty="0" smtClean="0"/>
              <a:t>make </a:t>
            </a:r>
            <a:r>
              <a:rPr lang="en-GB" dirty="0" smtClean="0"/>
              <a:t>sense even before we do it in more depth?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Butler-</a:t>
            </a:r>
            <a:r>
              <a:rPr lang="en-GB" dirty="0" err="1" smtClean="0"/>
              <a:t>Volmer</a:t>
            </a:r>
            <a:r>
              <a:rPr lang="en-GB" dirty="0" smtClean="0"/>
              <a:t> equation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37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5600" y="1825625"/>
            <a:ext cx="39243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o</a:t>
            </a:r>
            <a:r>
              <a:rPr lang="en-GB" dirty="0" smtClean="0"/>
              <a:t>r just      R </a:t>
            </a:r>
            <a:r>
              <a:rPr lang="en-GB" dirty="0"/>
              <a:t>↔</a:t>
            </a:r>
            <a:r>
              <a:rPr lang="en-GB" dirty="0" smtClean="0"/>
              <a:t> e</a:t>
            </a:r>
            <a:r>
              <a:rPr lang="en-GB" sz="2000" baseline="30000" dirty="0" smtClean="0"/>
              <a:t>-</a:t>
            </a:r>
            <a:r>
              <a:rPr lang="en-GB" dirty="0" smtClean="0"/>
              <a:t> + O </a:t>
            </a:r>
          </a:p>
          <a:p>
            <a:endParaRPr lang="en-GB" dirty="0"/>
          </a:p>
          <a:p>
            <a:r>
              <a:rPr lang="en-GB" dirty="0" smtClean="0"/>
              <a:t>Transport may give gradients</a:t>
            </a:r>
          </a:p>
          <a:p>
            <a:endParaRPr lang="en-GB" dirty="0"/>
          </a:p>
          <a:p>
            <a:r>
              <a:rPr lang="en-GB" dirty="0" smtClean="0"/>
              <a:t>We differentiate concentrations </a:t>
            </a:r>
            <a:r>
              <a:rPr lang="en-GB" i="1" dirty="0" smtClean="0"/>
              <a:t>c</a:t>
            </a:r>
            <a:r>
              <a:rPr lang="en-GB" dirty="0" smtClean="0"/>
              <a:t> of </a:t>
            </a:r>
            <a:r>
              <a:rPr lang="en-GB" b="1" dirty="0" smtClean="0"/>
              <a:t>R</a:t>
            </a:r>
            <a:r>
              <a:rPr lang="en-GB" dirty="0" smtClean="0"/>
              <a:t>educed and </a:t>
            </a:r>
            <a:r>
              <a:rPr lang="en-GB" b="1" dirty="0" smtClean="0"/>
              <a:t>O</a:t>
            </a:r>
            <a:r>
              <a:rPr lang="en-GB" dirty="0" smtClean="0"/>
              <a:t>xidised species in bulk (</a:t>
            </a:r>
            <a:r>
              <a:rPr lang="en-GB" b="1" dirty="0" smtClean="0"/>
              <a:t>b</a:t>
            </a:r>
            <a:r>
              <a:rPr lang="en-GB" dirty="0" smtClean="0"/>
              <a:t>) and on the electrode surface (</a:t>
            </a:r>
            <a:r>
              <a:rPr lang="en-GB" b="1" dirty="0" smtClean="0"/>
              <a:t>s</a:t>
            </a:r>
            <a:r>
              <a:rPr lang="en-GB" dirty="0" smtClean="0"/>
              <a:t>).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66774"/>
          </a:xfrm>
        </p:spPr>
        <p:txBody>
          <a:bodyPr/>
          <a:lstStyle/>
          <a:p>
            <a:r>
              <a:rPr lang="en-GB" dirty="0" smtClean="0"/>
              <a:t>A closer look at the reaction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274" y="1536701"/>
            <a:ext cx="4601752" cy="53212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178082"/>
            <a:ext cx="2837333" cy="55070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471099" y="4001294"/>
            <a:ext cx="2475622" cy="2698889"/>
            <a:chOff x="6471099" y="4001294"/>
            <a:chExt cx="2475622" cy="2698889"/>
          </a:xfrm>
        </p:grpSpPr>
        <p:sp>
          <p:nvSpPr>
            <p:cNvPr id="6" name="TextBox 5"/>
            <p:cNvSpPr txBox="1"/>
            <p:nvPr/>
          </p:nvSpPr>
          <p:spPr>
            <a:xfrm>
              <a:off x="6471838" y="6176963"/>
              <a:ext cx="5886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err="1" smtClean="0">
                  <a:solidFill>
                    <a:srgbClr val="FF0000"/>
                  </a:solidFill>
                </a:rPr>
                <a:t>c</a:t>
              </a:r>
              <a:r>
                <a:rPr lang="en-GB" sz="2800" baseline="-25000" dirty="0" err="1" smtClean="0">
                  <a:solidFill>
                    <a:srgbClr val="FF0000"/>
                  </a:solidFill>
                </a:rPr>
                <a:t>O</a:t>
              </a:r>
              <a:r>
                <a:rPr lang="en-GB" sz="2800" baseline="30000" dirty="0" err="1" smtClean="0">
                  <a:solidFill>
                    <a:srgbClr val="FF0000"/>
                  </a:solidFill>
                </a:rPr>
                <a:t>s</a:t>
              </a:r>
              <a:endParaRPr lang="en-GB" sz="28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326038" y="6176963"/>
              <a:ext cx="6206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err="1" smtClean="0">
                  <a:solidFill>
                    <a:srgbClr val="FF0000"/>
                  </a:solidFill>
                </a:rPr>
                <a:t>c</a:t>
              </a:r>
              <a:r>
                <a:rPr lang="en-GB" sz="2800" baseline="-25000" dirty="0" err="1" smtClean="0">
                  <a:solidFill>
                    <a:srgbClr val="FF0000"/>
                  </a:solidFill>
                </a:rPr>
                <a:t>O</a:t>
              </a:r>
              <a:r>
                <a:rPr lang="en-GB" sz="2800" baseline="30000" dirty="0" err="1">
                  <a:solidFill>
                    <a:srgbClr val="FF0000"/>
                  </a:solidFill>
                </a:rPr>
                <a:t>b</a:t>
              </a:r>
              <a:endParaRPr lang="en-GB" sz="28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326038" y="4001294"/>
              <a:ext cx="5918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err="1" smtClean="0">
                  <a:solidFill>
                    <a:srgbClr val="FF0000"/>
                  </a:solidFill>
                </a:rPr>
                <a:t>c</a:t>
              </a:r>
              <a:r>
                <a:rPr lang="en-GB" sz="2800" baseline="-25000" dirty="0" err="1" smtClean="0">
                  <a:solidFill>
                    <a:srgbClr val="FF0000"/>
                  </a:solidFill>
                </a:rPr>
                <a:t>R</a:t>
              </a:r>
              <a:r>
                <a:rPr lang="en-GB" sz="2800" baseline="30000" dirty="0" err="1">
                  <a:solidFill>
                    <a:srgbClr val="FF0000"/>
                  </a:solidFill>
                </a:rPr>
                <a:t>b</a:t>
              </a:r>
              <a:endParaRPr lang="en-GB" sz="28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71099" y="4001294"/>
              <a:ext cx="5597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err="1" smtClean="0">
                  <a:solidFill>
                    <a:srgbClr val="FF0000"/>
                  </a:solidFill>
                </a:rPr>
                <a:t>c</a:t>
              </a:r>
              <a:r>
                <a:rPr lang="en-GB" sz="2800" baseline="-25000" dirty="0" err="1">
                  <a:solidFill>
                    <a:srgbClr val="FF0000"/>
                  </a:solidFill>
                </a:rPr>
                <a:t>R</a:t>
              </a:r>
              <a:r>
                <a:rPr lang="en-GB" sz="2800" baseline="30000" dirty="0" err="1" smtClean="0">
                  <a:solidFill>
                    <a:srgbClr val="FF0000"/>
                  </a:solidFill>
                </a:rPr>
                <a:t>s</a:t>
              </a:r>
              <a:endParaRPr lang="en-GB" sz="2800" baseline="30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66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085" y="1358283"/>
            <a:ext cx="3227298" cy="4688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R </a:t>
            </a:r>
            <a:r>
              <a:rPr lang="en-GB" dirty="0" smtClean="0"/>
              <a:t>↔ </a:t>
            </a:r>
            <a:r>
              <a:rPr lang="en-GB" dirty="0"/>
              <a:t>e</a:t>
            </a:r>
            <a:r>
              <a:rPr lang="en-GB" sz="2000" baseline="30000" dirty="0"/>
              <a:t>-</a:t>
            </a:r>
            <a:r>
              <a:rPr lang="en-GB" dirty="0"/>
              <a:t> + O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Reaction coordinate</a:t>
            </a:r>
          </a:p>
          <a:p>
            <a:endParaRPr lang="en-GB" dirty="0"/>
          </a:p>
          <a:p>
            <a:r>
              <a:rPr lang="en-GB" dirty="0" smtClean="0"/>
              <a:t>Gibbs energies</a:t>
            </a:r>
          </a:p>
          <a:p>
            <a:pPr lvl="1"/>
            <a:r>
              <a:rPr lang="en-GB" dirty="0" smtClean="0"/>
              <a:t>Reactant</a:t>
            </a:r>
          </a:p>
          <a:p>
            <a:pPr lvl="1"/>
            <a:r>
              <a:rPr lang="en-GB" dirty="0" smtClean="0"/>
              <a:t>Product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At </a:t>
            </a:r>
            <a:r>
              <a:rPr lang="en-GB" i="1" dirty="0" err="1" smtClean="0"/>
              <a:t>i</a:t>
            </a:r>
            <a:r>
              <a:rPr lang="en-GB" dirty="0" smtClean="0"/>
              <a:t> = 0 (equilibrium) balanced by </a:t>
            </a:r>
          </a:p>
          <a:p>
            <a:pPr lvl="2"/>
            <a:r>
              <a:rPr lang="en-GB" i="1" dirty="0" smtClean="0"/>
              <a:t>nFE</a:t>
            </a:r>
            <a:r>
              <a:rPr lang="en-GB" baseline="30000" dirty="0" smtClean="0"/>
              <a:t>0</a:t>
            </a:r>
            <a:r>
              <a:rPr lang="en-GB" dirty="0" smtClean="0"/>
              <a:t> (standard conditions)</a:t>
            </a:r>
          </a:p>
          <a:p>
            <a:pPr lvl="2"/>
            <a:r>
              <a:rPr lang="en-GB" i="1" dirty="0" err="1" smtClean="0"/>
              <a:t>nFE</a:t>
            </a:r>
            <a:r>
              <a:rPr lang="en-GB" baseline="-25000" dirty="0" err="1" smtClean="0"/>
              <a:t>e</a:t>
            </a:r>
            <a:r>
              <a:rPr lang="en-GB" dirty="0" smtClean="0"/>
              <a:t> (general)</a:t>
            </a:r>
            <a:endParaRPr lang="en-GB" baseline="-25000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Altered by </a:t>
            </a:r>
            <a:r>
              <a:rPr lang="en-GB" i="1" dirty="0" err="1" smtClean="0"/>
              <a:t>nF</a:t>
            </a:r>
            <a:r>
              <a:rPr lang="en-GB" dirty="0" smtClean="0"/>
              <a:t>(</a:t>
            </a:r>
            <a:r>
              <a:rPr lang="en-GB" i="1" dirty="0" smtClean="0"/>
              <a:t>E-</a:t>
            </a:r>
            <a:r>
              <a:rPr lang="en-GB" i="1" dirty="0" err="1" smtClean="0"/>
              <a:t>E</a:t>
            </a:r>
            <a:r>
              <a:rPr lang="en-GB" baseline="-25000" dirty="0" err="1" smtClean="0"/>
              <a:t>e</a:t>
            </a:r>
            <a:r>
              <a:rPr lang="en-GB" dirty="0" smtClean="0"/>
              <a:t>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841" y="168677"/>
            <a:ext cx="8213509" cy="1000322"/>
          </a:xfrm>
        </p:spPr>
        <p:txBody>
          <a:bodyPr/>
          <a:lstStyle/>
          <a:p>
            <a:r>
              <a:rPr lang="en-GB" dirty="0" smtClean="0"/>
              <a:t>The energy barrier</a:t>
            </a:r>
            <a:endParaRPr lang="en-GB" dirty="0"/>
          </a:p>
        </p:txBody>
      </p:sp>
      <p:pic>
        <p:nvPicPr>
          <p:cNvPr id="2050" name="Picture 2" descr="Bilderesultater for Symmetry fa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544" y="4867275"/>
            <a:ext cx="58388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b/bc/ButlerVolmerGibbsPlo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851" y="1042453"/>
            <a:ext cx="5661518" cy="363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64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3335" y="1060705"/>
            <a:ext cx="4274035" cy="5449824"/>
          </a:xfrm>
        </p:spPr>
        <p:txBody>
          <a:bodyPr/>
          <a:lstStyle/>
          <a:p>
            <a:r>
              <a:rPr lang="en-GB" dirty="0" smtClean="0"/>
              <a:t>Simplest possible oxidation reaction</a:t>
            </a:r>
          </a:p>
          <a:p>
            <a:endParaRPr lang="en-GB" dirty="0" smtClean="0"/>
          </a:p>
          <a:p>
            <a:r>
              <a:rPr lang="en-GB" dirty="0" smtClean="0"/>
              <a:t>Butler-</a:t>
            </a:r>
            <a:r>
              <a:rPr lang="en-GB" dirty="0" err="1" smtClean="0"/>
              <a:t>Volmer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 net current density is the sum of the positive oxidation and negative reduction currents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3800" y="152990"/>
            <a:ext cx="8232015" cy="823167"/>
          </a:xfrm>
        </p:spPr>
        <p:txBody>
          <a:bodyPr>
            <a:normAutofit/>
          </a:bodyPr>
          <a:lstStyle/>
          <a:p>
            <a:r>
              <a:rPr lang="en-GB" dirty="0" smtClean="0"/>
              <a:t>Kinetics of electrode reaction – Butler-</a:t>
            </a:r>
            <a:r>
              <a:rPr lang="en-GB" dirty="0" err="1" smtClean="0"/>
              <a:t>Volmer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265" y="963792"/>
            <a:ext cx="2837333" cy="550706"/>
          </a:xfrm>
          <a:prstGeom prst="rect">
            <a:avLst/>
          </a:prstGeom>
        </p:spPr>
      </p:pic>
      <p:pic>
        <p:nvPicPr>
          <p:cNvPr id="9" name="Picture 8" descr="D:\temp\DBJWEC001-216\WOST764\E-Book\7\7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505" y="3390318"/>
            <a:ext cx="4033495" cy="271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0469" y="2426796"/>
            <a:ext cx="5770418" cy="7935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393" y="1736864"/>
            <a:ext cx="6163957" cy="71587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72256" y="2300353"/>
            <a:ext cx="2458213" cy="540194"/>
            <a:chOff x="472256" y="2300353"/>
            <a:chExt cx="2458213" cy="540194"/>
          </a:xfrm>
        </p:grpSpPr>
        <p:sp>
          <p:nvSpPr>
            <p:cNvPr id="3" name="TextBox 2"/>
            <p:cNvSpPr txBox="1"/>
            <p:nvPr/>
          </p:nvSpPr>
          <p:spPr>
            <a:xfrm>
              <a:off x="472256" y="2300353"/>
              <a:ext cx="9553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400" dirty="0"/>
                <a:t>s</a:t>
              </a:r>
              <a:r>
                <a:rPr lang="en-GB" sz="1400" dirty="0" smtClean="0"/>
                <a:t> = surface</a:t>
              </a:r>
              <a:endParaRPr lang="en-GB" sz="1400" dirty="0"/>
            </a:p>
            <a:p>
              <a:pPr algn="r"/>
              <a:r>
                <a:rPr lang="en-GB" sz="1400" dirty="0"/>
                <a:t>b</a:t>
              </a:r>
              <a:r>
                <a:rPr lang="en-GB" sz="1400" dirty="0" smtClean="0"/>
                <a:t> = bulk 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1427646" y="2300353"/>
              <a:ext cx="923747" cy="1264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427646" y="2426796"/>
              <a:ext cx="1502823" cy="698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1427646" y="2691643"/>
              <a:ext cx="1249717" cy="1489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4479807" y="3611413"/>
            <a:ext cx="341211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Which terms do we understand? </a:t>
            </a:r>
          </a:p>
          <a:p>
            <a:r>
              <a:rPr lang="en-GB" dirty="0" smtClean="0"/>
              <a:t>Which don’t we understand?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31" y="4531438"/>
            <a:ext cx="4930125" cy="17652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546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3335" y="958788"/>
            <a:ext cx="8603088" cy="5660954"/>
          </a:xfrm>
        </p:spPr>
        <p:txBody>
          <a:bodyPr>
            <a:normAutofit/>
          </a:bodyPr>
          <a:lstStyle/>
          <a:p>
            <a:r>
              <a:rPr lang="en-GB" dirty="0" smtClean="0"/>
              <a:t>For single electron transfer we will now derive the Butler-</a:t>
            </a:r>
            <a:r>
              <a:rPr lang="en-GB" dirty="0" err="1" smtClean="0"/>
              <a:t>Volmer</a:t>
            </a:r>
            <a:r>
              <a:rPr lang="en-GB" dirty="0" smtClean="0"/>
              <a:t> equation</a:t>
            </a:r>
          </a:p>
          <a:p>
            <a:endParaRPr lang="en-GB" dirty="0"/>
          </a:p>
          <a:p>
            <a:r>
              <a:rPr lang="en-GB" dirty="0" smtClean="0"/>
              <a:t>Simplest possible </a:t>
            </a:r>
            <a:r>
              <a:rPr lang="en-GB" i="1" dirty="0" smtClean="0">
                <a:solidFill>
                  <a:srgbClr val="FF0000"/>
                </a:solidFill>
              </a:rPr>
              <a:t>oxidation</a:t>
            </a:r>
            <a:r>
              <a:rPr lang="en-GB" dirty="0" smtClean="0"/>
              <a:t> reaction</a:t>
            </a:r>
          </a:p>
          <a:p>
            <a:endParaRPr lang="en-GB" dirty="0"/>
          </a:p>
          <a:p>
            <a:r>
              <a:rPr lang="en-GB" i="1" dirty="0" smtClean="0">
                <a:solidFill>
                  <a:srgbClr val="FF0000"/>
                </a:solidFill>
              </a:rPr>
              <a:t>Net</a:t>
            </a:r>
            <a:r>
              <a:rPr lang="en-GB" dirty="0" smtClean="0"/>
              <a:t> </a:t>
            </a:r>
            <a:r>
              <a:rPr lang="en-GB" i="1" dirty="0" smtClean="0">
                <a:solidFill>
                  <a:srgbClr val="FF0000"/>
                </a:solidFill>
              </a:rPr>
              <a:t>forward</a:t>
            </a:r>
            <a:r>
              <a:rPr lang="en-GB" dirty="0" smtClean="0"/>
              <a:t> oxidation reaction rate</a:t>
            </a:r>
          </a:p>
          <a:p>
            <a:endParaRPr lang="en-GB" dirty="0"/>
          </a:p>
          <a:p>
            <a:r>
              <a:rPr lang="en-GB" dirty="0" smtClean="0"/>
              <a:t>Net current density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Definition: An </a:t>
            </a:r>
            <a:r>
              <a:rPr lang="en-GB" i="1" dirty="0" smtClean="0">
                <a:solidFill>
                  <a:srgbClr val="FF0000"/>
                </a:solidFill>
              </a:rPr>
              <a:t>anodic</a:t>
            </a:r>
            <a:r>
              <a:rPr lang="en-GB" dirty="0" smtClean="0"/>
              <a:t> current </a:t>
            </a:r>
            <a:r>
              <a:rPr lang="en-GB" dirty="0" smtClean="0">
                <a:solidFill>
                  <a:srgbClr val="FF0000"/>
                </a:solidFill>
              </a:rPr>
              <a:t>(</a:t>
            </a:r>
            <a:r>
              <a:rPr lang="en-GB" i="1" dirty="0" smtClean="0">
                <a:solidFill>
                  <a:srgbClr val="FF0000"/>
                </a:solidFill>
              </a:rPr>
              <a:t>oxidation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  <a:r>
              <a:rPr lang="en-GB" dirty="0" smtClean="0"/>
              <a:t> flowing </a:t>
            </a:r>
            <a:r>
              <a:rPr lang="en-GB" dirty="0" smtClean="0">
                <a:solidFill>
                  <a:srgbClr val="FF0000"/>
                </a:solidFill>
              </a:rPr>
              <a:t>into </a:t>
            </a:r>
            <a:r>
              <a:rPr lang="en-GB" dirty="0" smtClean="0"/>
              <a:t>a WE is </a:t>
            </a:r>
            <a:r>
              <a:rPr lang="en-GB" i="1" dirty="0" smtClean="0">
                <a:solidFill>
                  <a:srgbClr val="FF0000"/>
                </a:solidFill>
              </a:rPr>
              <a:t>positive</a:t>
            </a:r>
            <a:r>
              <a:rPr lang="en-GB" i="1" dirty="0" smtClean="0"/>
              <a:t>.</a:t>
            </a:r>
          </a:p>
          <a:p>
            <a:endParaRPr lang="en-GB" i="1" dirty="0"/>
          </a:p>
          <a:p>
            <a:r>
              <a:rPr lang="en-GB" dirty="0" smtClean="0"/>
              <a:t>Oxidation rate</a:t>
            </a:r>
          </a:p>
          <a:p>
            <a:endParaRPr lang="en-GB" dirty="0"/>
          </a:p>
          <a:p>
            <a:r>
              <a:rPr lang="en-GB" dirty="0" smtClean="0"/>
              <a:t>(All potential dependent)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101706"/>
            <a:ext cx="7886700" cy="67601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Kinetics of electrode reaction – rate and current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409" y="2320804"/>
            <a:ext cx="3201009" cy="5101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7004" y="3458112"/>
            <a:ext cx="3477364" cy="7314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1005" y="5120440"/>
            <a:ext cx="5674345" cy="55980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572000" y="1372426"/>
            <a:ext cx="3915549" cy="826925"/>
            <a:chOff x="4572000" y="1372426"/>
            <a:chExt cx="3915549" cy="8269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91037" y="1648645"/>
              <a:ext cx="2837333" cy="550706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4572000" y="1372426"/>
              <a:ext cx="1735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Reduced species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62140" y="1380568"/>
              <a:ext cx="1725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Oxidised species</a:t>
              </a:r>
              <a:endParaRPr lang="en-GB" dirty="0"/>
            </a:p>
          </p:txBody>
        </p:sp>
      </p:grpSp>
      <p:sp>
        <p:nvSpPr>
          <p:cNvPr id="3" name="Oval 2"/>
          <p:cNvSpPr/>
          <p:nvPr/>
        </p:nvSpPr>
        <p:spPr>
          <a:xfrm>
            <a:off x="7286664" y="4947989"/>
            <a:ext cx="850834" cy="6949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7881867"/>
              </p:ext>
            </p:extLst>
          </p:nvPr>
        </p:nvGraphicFramePr>
        <p:xfrm>
          <a:off x="2863850" y="3070225"/>
          <a:ext cx="596106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7" imgW="3466800" imgH="228600" progId="Equation.DSMT4">
                  <p:embed/>
                </p:oleObj>
              </mc:Choice>
              <mc:Fallback>
                <p:oleObj name="Equation" r:id="rId7" imgW="34668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63850" y="3070225"/>
                        <a:ext cx="5961063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349469"/>
              </p:ext>
            </p:extLst>
          </p:nvPr>
        </p:nvGraphicFramePr>
        <p:xfrm>
          <a:off x="5844381" y="5753440"/>
          <a:ext cx="2532915" cy="4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9" imgW="1346040" imgH="241200" progId="Equation.DSMT4">
                  <p:embed/>
                </p:oleObj>
              </mc:Choice>
              <mc:Fallback>
                <p:oleObj name="Equation" r:id="rId9" imgW="13460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44381" y="5753440"/>
                        <a:ext cx="2532915" cy="454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607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the units of the variables in the equations on the last slide?</a:t>
            </a:r>
          </a:p>
          <a:p>
            <a:endParaRPr lang="en-GB" dirty="0"/>
          </a:p>
          <a:p>
            <a:r>
              <a:rPr lang="en-GB" dirty="0" smtClean="0"/>
              <a:t>What determines </a:t>
            </a:r>
            <a:r>
              <a:rPr lang="en-GB" i="1" dirty="0" err="1"/>
              <a:t>k</a:t>
            </a:r>
            <a:r>
              <a:rPr lang="en-GB" baseline="-25000" dirty="0" err="1" smtClean="0"/>
              <a:t>ox</a:t>
            </a:r>
            <a:r>
              <a:rPr lang="en-GB" dirty="0" smtClean="0"/>
              <a:t>? </a:t>
            </a:r>
          </a:p>
          <a:p>
            <a:endParaRPr lang="en-GB" dirty="0" smtClean="0"/>
          </a:p>
          <a:p>
            <a:r>
              <a:rPr lang="en-GB" dirty="0" smtClean="0"/>
              <a:t>Why and how does it vary with </a:t>
            </a:r>
            <a:r>
              <a:rPr lang="en-GB" i="1" dirty="0" smtClean="0"/>
              <a:t>E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258848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Check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933" y="721378"/>
            <a:ext cx="6042424" cy="59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3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3335" y="983282"/>
            <a:ext cx="8603088" cy="5193682"/>
          </a:xfrm>
        </p:spPr>
        <p:txBody>
          <a:bodyPr/>
          <a:lstStyle/>
          <a:p>
            <a:r>
              <a:rPr lang="en-GB" dirty="0" smtClean="0"/>
              <a:t>Simplest possible oxidation reaction</a:t>
            </a:r>
          </a:p>
          <a:p>
            <a:endParaRPr lang="en-GB" dirty="0"/>
          </a:p>
          <a:p>
            <a:r>
              <a:rPr lang="en-GB" dirty="0" smtClean="0"/>
              <a:t>Oxidation rate</a:t>
            </a:r>
          </a:p>
          <a:p>
            <a:r>
              <a:rPr lang="en-GB" dirty="0" smtClean="0"/>
              <a:t>Reduction rate</a:t>
            </a:r>
          </a:p>
          <a:p>
            <a:endParaRPr lang="en-GB" dirty="0"/>
          </a:p>
          <a:p>
            <a:r>
              <a:rPr lang="en-GB" dirty="0" smtClean="0"/>
              <a:t>Substitute into the net current density: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At </a:t>
            </a:r>
            <a:r>
              <a:rPr lang="en-GB" dirty="0" smtClean="0">
                <a:solidFill>
                  <a:srgbClr val="FF0000"/>
                </a:solidFill>
              </a:rPr>
              <a:t>equilibrium</a:t>
            </a:r>
            <a:r>
              <a:rPr lang="en-GB" dirty="0" smtClean="0"/>
              <a:t> (</a:t>
            </a:r>
            <a:r>
              <a:rPr lang="en-GB" dirty="0" smtClean="0">
                <a:solidFill>
                  <a:srgbClr val="FF0000"/>
                </a:solidFill>
              </a:rPr>
              <a:t>open</a:t>
            </a:r>
            <a:r>
              <a:rPr lang="en-GB" dirty="0" smtClean="0"/>
              <a:t> circuit) we have </a:t>
            </a:r>
            <a:r>
              <a:rPr lang="en-GB" dirty="0" smtClean="0">
                <a:solidFill>
                  <a:srgbClr val="FF0000"/>
                </a:solidFill>
              </a:rPr>
              <a:t>zero </a:t>
            </a:r>
            <a:r>
              <a:rPr lang="en-GB" dirty="0" smtClean="0"/>
              <a:t>current, and </a:t>
            </a:r>
            <a:r>
              <a:rPr lang="en-GB" dirty="0"/>
              <a:t>the </a:t>
            </a:r>
            <a:r>
              <a:rPr lang="en-GB" dirty="0" smtClean="0">
                <a:solidFill>
                  <a:srgbClr val="FF0000"/>
                </a:solidFill>
              </a:rPr>
              <a:t>null</a:t>
            </a:r>
            <a:r>
              <a:rPr lang="en-GB" dirty="0" smtClean="0"/>
              <a:t> voltage, and the surface concentrations become equal to the bulk concentrations: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Nernst:                                              becomes  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2564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Kinetics of electrode reaction - equilibrium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879" y="874821"/>
            <a:ext cx="2837333" cy="5507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802" y="1591108"/>
            <a:ext cx="5296493" cy="5225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775" y="2096686"/>
            <a:ext cx="2089795" cy="4179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5869" y="3320124"/>
            <a:ext cx="3312444" cy="828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3857" y="4773274"/>
            <a:ext cx="3272192" cy="5277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2319" y="5488045"/>
            <a:ext cx="2344045" cy="8273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3856" y="5411529"/>
            <a:ext cx="3163913" cy="92840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079699" y="4721312"/>
            <a:ext cx="5708914" cy="1724134"/>
            <a:chOff x="3079699" y="4494540"/>
            <a:chExt cx="5708914" cy="1724134"/>
          </a:xfrm>
        </p:grpSpPr>
        <p:sp>
          <p:nvSpPr>
            <p:cNvPr id="13" name="Oval 12"/>
            <p:cNvSpPr/>
            <p:nvPr/>
          </p:nvSpPr>
          <p:spPr>
            <a:xfrm>
              <a:off x="3079699" y="5126237"/>
              <a:ext cx="965607" cy="109137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5925312" y="4494540"/>
              <a:ext cx="2863301" cy="63169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7373722" y="5127302"/>
              <a:ext cx="1167386" cy="109137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Arrow Connector 16"/>
            <p:cNvCxnSpPr>
              <a:stCxn id="13" idx="7"/>
              <a:endCxn id="14" idx="3"/>
            </p:cNvCxnSpPr>
            <p:nvPr/>
          </p:nvCxnSpPr>
          <p:spPr>
            <a:xfrm flipV="1">
              <a:off x="3903896" y="5033727"/>
              <a:ext cx="2440737" cy="2523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6876288" y="5126237"/>
              <a:ext cx="545924" cy="3021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6152" y="2597020"/>
            <a:ext cx="2980272" cy="47494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9843" y="3312943"/>
            <a:ext cx="3590113" cy="75520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2370125" y="5586735"/>
            <a:ext cx="314216" cy="6949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2024810" y="5610043"/>
            <a:ext cx="415762" cy="6949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0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</a:t>
            </a:r>
            <a:r>
              <a:rPr lang="en-GB" i="1" dirty="0" err="1" smtClean="0"/>
              <a:t>E</a:t>
            </a:r>
            <a:r>
              <a:rPr lang="en-GB" baseline="-25000" dirty="0" err="1" smtClean="0"/>
              <a:t>n</a:t>
            </a:r>
            <a:r>
              <a:rPr lang="en-GB" dirty="0" smtClean="0"/>
              <a:t> (the null, or open circuit, or equilibrium potential) and </a:t>
            </a:r>
            <a:r>
              <a:rPr lang="en-GB" i="1" dirty="0" smtClean="0"/>
              <a:t>E</a:t>
            </a:r>
            <a:r>
              <a:rPr lang="en-GB" dirty="0" smtClean="0"/>
              <a:t>°’ (the “formal” potential) exactly?</a:t>
            </a:r>
          </a:p>
          <a:p>
            <a:endParaRPr lang="en-GB" dirty="0"/>
          </a:p>
          <a:p>
            <a:r>
              <a:rPr lang="en-GB" dirty="0" smtClean="0"/>
              <a:t>What is the significance of the prime (‘) throughout here?</a:t>
            </a:r>
          </a:p>
          <a:p>
            <a:endParaRPr lang="en-GB" dirty="0"/>
          </a:p>
          <a:p>
            <a:r>
              <a:rPr lang="en-GB" dirty="0" smtClean="0"/>
              <a:t>We have seen that the mass action quotient </a:t>
            </a:r>
            <a:r>
              <a:rPr lang="en-GB" i="1" dirty="0" smtClean="0"/>
              <a:t>Q</a:t>
            </a:r>
            <a:r>
              <a:rPr lang="en-GB" dirty="0" smtClean="0"/>
              <a:t> can be expressed by different parameters, like </a:t>
            </a:r>
          </a:p>
          <a:p>
            <a:pPr lvl="1"/>
            <a:r>
              <a:rPr lang="en-GB" dirty="0" smtClean="0"/>
              <a:t>Activity, or concentration</a:t>
            </a:r>
          </a:p>
          <a:p>
            <a:pPr lvl="1"/>
            <a:r>
              <a:rPr lang="en-GB" dirty="0" smtClean="0"/>
              <a:t>Rate constants</a:t>
            </a:r>
          </a:p>
          <a:p>
            <a:pPr lvl="1"/>
            <a:r>
              <a:rPr lang="en-GB" dirty="0" smtClean="0"/>
              <a:t>More?</a:t>
            </a:r>
          </a:p>
          <a:p>
            <a:r>
              <a:rPr lang="en-GB" dirty="0" smtClean="0"/>
              <a:t>Discuss how this works for normal chemical reactions and for electrochemical reactions.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Check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0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505" y="3562841"/>
            <a:ext cx="2776672" cy="92933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3335" y="1506828"/>
            <a:ext cx="8603088" cy="4670135"/>
          </a:xfrm>
        </p:spPr>
        <p:txBody>
          <a:bodyPr>
            <a:normAutofit/>
          </a:bodyPr>
          <a:lstStyle/>
          <a:p>
            <a:r>
              <a:rPr lang="en-GB" dirty="0" smtClean="0"/>
              <a:t>Simplest possible oxidation reaction</a:t>
            </a:r>
          </a:p>
          <a:p>
            <a:endParaRPr lang="en-GB" dirty="0"/>
          </a:p>
          <a:p>
            <a:r>
              <a:rPr lang="en-GB" dirty="0" smtClean="0"/>
              <a:t>Nernst:                                              becomes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Similar for any potential: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3335" y="365126"/>
            <a:ext cx="8603087" cy="82316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Kinetics of electrode reaction – formal rate constant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580" y="1403349"/>
            <a:ext cx="2837333" cy="5507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2319" y="2109484"/>
            <a:ext cx="2344045" cy="8273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3856" y="2053850"/>
            <a:ext cx="3163913" cy="9284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032" y="4742601"/>
            <a:ext cx="8383997" cy="933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938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3335" y="1056443"/>
            <a:ext cx="8603088" cy="4978851"/>
          </a:xfrm>
        </p:spPr>
        <p:txBody>
          <a:bodyPr/>
          <a:lstStyle/>
          <a:p>
            <a:r>
              <a:rPr lang="en-GB" dirty="0" smtClean="0"/>
              <a:t>Simplest possible oxidation reaction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Rearrange                                                to 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3335" y="79900"/>
            <a:ext cx="8232015" cy="7670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Kinetics of electrode reaction – transfer coefficients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703" y="949146"/>
            <a:ext cx="2837333" cy="5507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296" y="1958977"/>
            <a:ext cx="2776672" cy="92933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3683" y="1993849"/>
            <a:ext cx="3248025" cy="8953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125" y="2780174"/>
            <a:ext cx="8232015" cy="39361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55948" y="1564774"/>
            <a:ext cx="411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Multiplying with </a:t>
            </a:r>
            <a:r>
              <a:rPr lang="en-GB" i="1" dirty="0" smtClean="0">
                <a:solidFill>
                  <a:srgbClr val="0070C0"/>
                </a:solidFill>
              </a:rPr>
              <a:t>k</a:t>
            </a:r>
            <a:r>
              <a:rPr lang="en-GB" baseline="30000" dirty="0" smtClean="0">
                <a:solidFill>
                  <a:srgbClr val="0070C0"/>
                </a:solidFill>
              </a:rPr>
              <a:t>0’</a:t>
            </a:r>
            <a:r>
              <a:rPr lang="en-GB" dirty="0" smtClean="0">
                <a:solidFill>
                  <a:srgbClr val="0070C0"/>
                </a:solidFill>
              </a:rPr>
              <a:t>/</a:t>
            </a:r>
            <a:r>
              <a:rPr lang="en-GB" i="1" dirty="0" smtClean="0">
                <a:solidFill>
                  <a:srgbClr val="0070C0"/>
                </a:solidFill>
              </a:rPr>
              <a:t>k</a:t>
            </a:r>
            <a:r>
              <a:rPr lang="en-GB" baseline="30000" dirty="0" smtClean="0">
                <a:solidFill>
                  <a:srgbClr val="0070C0"/>
                </a:solidFill>
              </a:rPr>
              <a:t>0</a:t>
            </a:r>
            <a:r>
              <a:rPr lang="en-GB" baseline="30000" dirty="0">
                <a:solidFill>
                  <a:srgbClr val="0070C0"/>
                </a:solidFill>
              </a:rPr>
              <a:t>’</a:t>
            </a:r>
            <a:r>
              <a:rPr lang="en-GB" baseline="30000" dirty="0" smtClean="0">
                <a:solidFill>
                  <a:srgbClr val="0070C0"/>
                </a:solidFill>
              </a:rPr>
              <a:t> </a:t>
            </a:r>
            <a:r>
              <a:rPr lang="en-GB" dirty="0" smtClean="0">
                <a:solidFill>
                  <a:srgbClr val="0070C0"/>
                </a:solidFill>
              </a:rPr>
              <a:t>and dropping (</a:t>
            </a:r>
            <a:r>
              <a:rPr lang="en-GB" i="1" dirty="0" smtClean="0">
                <a:solidFill>
                  <a:srgbClr val="0070C0"/>
                </a:solidFill>
              </a:rPr>
              <a:t>E</a:t>
            </a:r>
            <a:r>
              <a:rPr lang="en-GB" dirty="0" smtClean="0">
                <a:solidFill>
                  <a:srgbClr val="0070C0"/>
                </a:solidFill>
              </a:rPr>
              <a:t>)…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908" y="3074475"/>
            <a:ext cx="22729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Differentiating w.r.t. </a:t>
            </a:r>
            <a:r>
              <a:rPr lang="en-GB" i="1" dirty="0" smtClean="0">
                <a:solidFill>
                  <a:srgbClr val="0070C0"/>
                </a:solidFill>
              </a:rPr>
              <a:t>E: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0595" y="4406916"/>
            <a:ext cx="1403287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0070C0"/>
                </a:solidFill>
              </a:rPr>
              <a:t>Also called symmetry factors or charge-transfer coefficients</a:t>
            </a:r>
            <a:endParaRPr lang="en-GB" sz="1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4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3335" y="1365159"/>
            <a:ext cx="8603088" cy="4670135"/>
          </a:xfrm>
        </p:spPr>
        <p:txBody>
          <a:bodyPr/>
          <a:lstStyle/>
          <a:p>
            <a:r>
              <a:rPr lang="en-GB" dirty="0" smtClean="0"/>
              <a:t>Simplest possible oxidation reaction</a:t>
            </a:r>
          </a:p>
          <a:p>
            <a:endParaRPr lang="en-GB" dirty="0"/>
          </a:p>
          <a:p>
            <a:r>
              <a:rPr lang="en-GB" dirty="0" smtClean="0"/>
              <a:t>Rate constants at open circuit voltage </a:t>
            </a:r>
            <a:r>
              <a:rPr lang="en-GB" i="1" dirty="0" smtClean="0"/>
              <a:t>E</a:t>
            </a:r>
            <a:r>
              <a:rPr lang="en-GB" dirty="0" smtClean="0"/>
              <a:t> vs formal open circuit voltage </a:t>
            </a:r>
            <a:r>
              <a:rPr lang="en-GB" i="1" dirty="0" smtClean="0"/>
              <a:t>E</a:t>
            </a:r>
            <a:r>
              <a:rPr lang="en-GB" dirty="0" smtClean="0"/>
              <a:t>°’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3335" y="365126"/>
            <a:ext cx="8232015" cy="82316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Kinetics of electrode reaction – transfer coefficients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580" y="1261680"/>
            <a:ext cx="2837333" cy="5507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915" y="2747895"/>
            <a:ext cx="7170228" cy="721144"/>
          </a:xfrm>
          <a:prstGeom prst="rect">
            <a:avLst/>
          </a:prstGeom>
        </p:spPr>
      </p:pic>
      <p:pic>
        <p:nvPicPr>
          <p:cNvPr id="9" name="Picture 8" descr="D:\temp\DBJWEC001-216\WOST764\E-Book\7\7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013" y="3560549"/>
            <a:ext cx="4572000" cy="322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259" y="3852908"/>
            <a:ext cx="2341628" cy="269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553" y="1825625"/>
            <a:ext cx="3227298" cy="4351338"/>
          </a:xfrm>
        </p:spPr>
        <p:txBody>
          <a:bodyPr/>
          <a:lstStyle/>
          <a:p>
            <a:r>
              <a:rPr lang="en-GB" dirty="0" smtClean="0"/>
              <a:t>Reductive and oxidative transfer coefficients </a:t>
            </a:r>
          </a:p>
          <a:p>
            <a:endParaRPr lang="en-GB" dirty="0"/>
          </a:p>
          <a:p>
            <a:r>
              <a:rPr lang="en-GB" dirty="0" smtClean="0"/>
              <a:t>Charge transfer coefficients </a:t>
            </a:r>
          </a:p>
          <a:p>
            <a:endParaRPr lang="en-GB" dirty="0" smtClean="0"/>
          </a:p>
          <a:p>
            <a:r>
              <a:rPr lang="en-GB" dirty="0"/>
              <a:t>Symmetry factor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841" y="168676"/>
            <a:ext cx="8213509" cy="1189607"/>
          </a:xfrm>
        </p:spPr>
        <p:txBody>
          <a:bodyPr/>
          <a:lstStyle/>
          <a:p>
            <a:r>
              <a:rPr lang="en-GB" dirty="0" smtClean="0"/>
              <a:t>Symmetry of the energy barrier</a:t>
            </a:r>
            <a:endParaRPr lang="en-GB" dirty="0"/>
          </a:p>
        </p:txBody>
      </p:sp>
      <p:pic>
        <p:nvPicPr>
          <p:cNvPr id="2050" name="Picture 2" descr="Bilderesultater for Symmetry fa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540" y="4823828"/>
            <a:ext cx="58388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b/bc/ButlerVolmerGibbsPlo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851" y="1042453"/>
            <a:ext cx="5661518" cy="363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69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3335" y="1365159"/>
            <a:ext cx="8603088" cy="4670135"/>
          </a:xfrm>
        </p:spPr>
        <p:txBody>
          <a:bodyPr/>
          <a:lstStyle/>
          <a:p>
            <a:r>
              <a:rPr lang="en-GB" dirty="0" smtClean="0"/>
              <a:t>Simplest possible oxidation reaction</a:t>
            </a:r>
          </a:p>
          <a:p>
            <a:endParaRPr lang="en-GB" dirty="0"/>
          </a:p>
          <a:p>
            <a:r>
              <a:rPr lang="en-GB" dirty="0" smtClean="0"/>
              <a:t>Substitution of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Into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Yields one version of the Butler-</a:t>
            </a:r>
            <a:r>
              <a:rPr lang="en-GB" dirty="0" err="1" smtClean="0"/>
              <a:t>Volmer</a:t>
            </a:r>
            <a:r>
              <a:rPr lang="en-GB" dirty="0" smtClean="0"/>
              <a:t> equation: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Alternative: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3335" y="365126"/>
            <a:ext cx="8232015" cy="823167"/>
          </a:xfrm>
        </p:spPr>
        <p:txBody>
          <a:bodyPr>
            <a:normAutofit/>
          </a:bodyPr>
          <a:lstStyle/>
          <a:p>
            <a:r>
              <a:rPr lang="en-GB" dirty="0" smtClean="0"/>
              <a:t>Kinetics of electrode reaction – Butler-</a:t>
            </a:r>
            <a:r>
              <a:rPr lang="en-GB" dirty="0" err="1" smtClean="0"/>
              <a:t>Volmer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580" y="1261680"/>
            <a:ext cx="2837333" cy="5507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682" y="1989251"/>
            <a:ext cx="6877318" cy="6916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435" y="2773721"/>
            <a:ext cx="3312444" cy="8281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435" y="4243521"/>
            <a:ext cx="7472320" cy="867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8706" y="5293653"/>
            <a:ext cx="7080899" cy="97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0920" y="1136342"/>
            <a:ext cx="4021585" cy="5040621"/>
          </a:xfrm>
        </p:spPr>
        <p:txBody>
          <a:bodyPr/>
          <a:lstStyle/>
          <a:p>
            <a:r>
              <a:rPr lang="en-GB" dirty="0" smtClean="0"/>
              <a:t>Relates to the formal potential: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Relates to the null potential: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Wikipedia:</a:t>
            </a:r>
          </a:p>
          <a:p>
            <a:r>
              <a:rPr lang="en-GB" dirty="0" smtClean="0"/>
              <a:t>Note the </a:t>
            </a:r>
            <a:r>
              <a:rPr lang="en-GB" i="1" dirty="0" smtClean="0"/>
              <a:t>z</a:t>
            </a:r>
          </a:p>
          <a:p>
            <a:r>
              <a:rPr lang="en-GB" dirty="0" smtClean="0"/>
              <a:t>Note the </a:t>
            </a:r>
            <a:r>
              <a:rPr lang="el-GR" i="1" dirty="0" smtClean="0"/>
              <a:t>η</a:t>
            </a:r>
            <a:endParaRPr lang="en-GB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356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Forms of the BV equation – all provide the same </a:t>
            </a:r>
            <a:r>
              <a:rPr lang="en-GB" i="1" dirty="0" err="1" smtClean="0"/>
              <a:t>i</a:t>
            </a:r>
            <a:endParaRPr lang="en-GB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285" y="1624608"/>
            <a:ext cx="7472320" cy="8678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995" y="3169765"/>
            <a:ext cx="7080899" cy="973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931" y="4352453"/>
            <a:ext cx="6677025" cy="239077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84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50" y="480293"/>
            <a:ext cx="8607972" cy="623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0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3335" y="365126"/>
            <a:ext cx="8232015" cy="823167"/>
          </a:xfrm>
        </p:spPr>
        <p:txBody>
          <a:bodyPr>
            <a:normAutofit/>
          </a:bodyPr>
          <a:lstStyle/>
          <a:p>
            <a:r>
              <a:rPr lang="en-GB" dirty="0" smtClean="0"/>
              <a:t>Kinetics of electrode reaction – Butler-</a:t>
            </a:r>
            <a:r>
              <a:rPr lang="en-GB" dirty="0" err="1" smtClean="0"/>
              <a:t>Volmer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580" y="1261680"/>
            <a:ext cx="2837333" cy="550706"/>
          </a:xfrm>
          <a:prstGeom prst="rect">
            <a:avLst/>
          </a:prstGeom>
        </p:spPr>
      </p:pic>
      <p:pic>
        <p:nvPicPr>
          <p:cNvPr id="9" name="Picture 8" descr="D:\temp\DBJWEC001-216\WOST764\E-Book\7\7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116" y="3409311"/>
            <a:ext cx="4852766" cy="32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0469" y="2426796"/>
            <a:ext cx="5770418" cy="7935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1393" y="1780754"/>
            <a:ext cx="6163957" cy="71587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7553" y="1365159"/>
            <a:ext cx="4394447" cy="4670135"/>
          </a:xfrm>
        </p:spPr>
        <p:txBody>
          <a:bodyPr/>
          <a:lstStyle/>
          <a:p>
            <a:r>
              <a:rPr lang="en-GB" dirty="0" smtClean="0"/>
              <a:t>Simplest possible oxidation reaction</a:t>
            </a:r>
          </a:p>
          <a:p>
            <a:r>
              <a:rPr lang="en-GB" dirty="0" smtClean="0"/>
              <a:t>Butler-</a:t>
            </a:r>
            <a:r>
              <a:rPr lang="en-GB" dirty="0" err="1" smtClean="0"/>
              <a:t>Volmer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At </a:t>
            </a:r>
            <a:r>
              <a:rPr lang="en-GB" i="1" dirty="0" smtClean="0"/>
              <a:t>E ≈ </a:t>
            </a:r>
            <a:r>
              <a:rPr lang="en-GB" i="1" dirty="0" err="1" smtClean="0"/>
              <a:t>E</a:t>
            </a:r>
            <a:r>
              <a:rPr lang="en-GB" baseline="-25000" dirty="0" err="1" smtClean="0"/>
              <a:t>n</a:t>
            </a:r>
            <a:r>
              <a:rPr lang="en-GB" dirty="0" smtClean="0"/>
              <a:t>, the BV equation </a:t>
            </a:r>
            <a:r>
              <a:rPr lang="en-GB" dirty="0" err="1" smtClean="0"/>
              <a:t>linearises</a:t>
            </a:r>
            <a:r>
              <a:rPr lang="en-GB" dirty="0" smtClean="0"/>
              <a:t> to</a:t>
            </a:r>
          </a:p>
          <a:p>
            <a:endParaRPr lang="en-GB" dirty="0"/>
          </a:p>
          <a:p>
            <a:r>
              <a:rPr lang="en-GB" dirty="0" smtClean="0"/>
              <a:t>Rearranged into charge transfer resistance:</a:t>
            </a:r>
          </a:p>
          <a:p>
            <a:endParaRPr lang="en-GB" dirty="0"/>
          </a:p>
          <a:p>
            <a:endParaRPr lang="en-GB" dirty="0" smtClean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477897"/>
              </p:ext>
            </p:extLst>
          </p:nvPr>
        </p:nvGraphicFramePr>
        <p:xfrm>
          <a:off x="1256305" y="4139401"/>
          <a:ext cx="1793059" cy="638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7" imgW="1104840" imgH="393480" progId="Equation.DSMT4">
                  <p:embed/>
                </p:oleObj>
              </mc:Choice>
              <mc:Fallback>
                <p:oleObj name="Equation" r:id="rId7" imgW="11048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56305" y="4139401"/>
                        <a:ext cx="1793059" cy="638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988134"/>
              </p:ext>
            </p:extLst>
          </p:nvPr>
        </p:nvGraphicFramePr>
        <p:xfrm>
          <a:off x="1210727" y="5536871"/>
          <a:ext cx="2050991" cy="690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9" imgW="1282680" imgH="431640" progId="Equation.DSMT4">
                  <p:embed/>
                </p:oleObj>
              </mc:Choice>
              <mc:Fallback>
                <p:oleObj name="Equation" r:id="rId9" imgW="1282680" imgH="43164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10727" y="5536871"/>
                        <a:ext cx="2050991" cy="690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480868"/>
              </p:ext>
            </p:extLst>
          </p:nvPr>
        </p:nvGraphicFramePr>
        <p:xfrm>
          <a:off x="423130" y="3089090"/>
          <a:ext cx="2145136" cy="415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Equation" r:id="rId11" imgW="1229216" imgH="238029" progId="Equation.DSMT4">
                  <p:embed/>
                </p:oleObj>
              </mc:Choice>
              <mc:Fallback>
                <p:oleObj name="Equation" r:id="rId11" imgW="1229216" imgH="2380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3130" y="3089090"/>
                        <a:ext cx="2145136" cy="415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153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1912" y="2099733"/>
            <a:ext cx="3544710" cy="4077230"/>
          </a:xfrm>
        </p:spPr>
        <p:txBody>
          <a:bodyPr>
            <a:normAutofit fontScale="92500"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n|</a:t>
            </a:r>
            <a:r>
              <a:rPr lang="en-GB" i="1" dirty="0" err="1" smtClean="0"/>
              <a:t>i</a:t>
            </a:r>
            <a:r>
              <a:rPr lang="en-GB" dirty="0"/>
              <a:t>|</a:t>
            </a:r>
            <a:r>
              <a:rPr lang="en-GB" dirty="0" smtClean="0"/>
              <a:t> or </a:t>
            </a:r>
            <a:r>
              <a:rPr lang="en-GB" dirty="0" err="1" smtClean="0"/>
              <a:t>log|</a:t>
            </a:r>
            <a:r>
              <a:rPr lang="en-GB" i="1" dirty="0" err="1" smtClean="0"/>
              <a:t>i</a:t>
            </a:r>
            <a:r>
              <a:rPr lang="en-GB" dirty="0" smtClean="0"/>
              <a:t>| vs </a:t>
            </a:r>
            <a:r>
              <a:rPr lang="en-GB" i="1" dirty="0" smtClean="0"/>
              <a:t>E</a:t>
            </a:r>
          </a:p>
          <a:p>
            <a:endParaRPr lang="en-GB" i="1" dirty="0"/>
          </a:p>
          <a:p>
            <a:r>
              <a:rPr lang="en-GB" dirty="0" smtClean="0"/>
              <a:t>At large potentials, the oxidation or reduction dominates</a:t>
            </a:r>
          </a:p>
          <a:p>
            <a:endParaRPr lang="en-GB" dirty="0" smtClean="0"/>
          </a:p>
          <a:p>
            <a:r>
              <a:rPr lang="en-GB" dirty="0" smtClean="0"/>
              <a:t>The current becomes exponentially dependent on </a:t>
            </a:r>
            <a:r>
              <a:rPr lang="en-GB" i="1" dirty="0" smtClean="0"/>
              <a:t>E</a:t>
            </a:r>
          </a:p>
          <a:p>
            <a:endParaRPr lang="en-GB" i="1" dirty="0"/>
          </a:p>
          <a:p>
            <a:r>
              <a:rPr lang="el-GR" i="1" dirty="0"/>
              <a:t>α</a:t>
            </a:r>
            <a:r>
              <a:rPr lang="en-GB" baseline="-25000" dirty="0" err="1" smtClean="0"/>
              <a:t>rd</a:t>
            </a:r>
            <a:r>
              <a:rPr lang="en-GB" dirty="0" smtClean="0"/>
              <a:t> = </a:t>
            </a:r>
            <a:r>
              <a:rPr lang="el-GR" i="1" dirty="0" smtClean="0"/>
              <a:t>α</a:t>
            </a:r>
            <a:r>
              <a:rPr lang="nb-NO" dirty="0"/>
              <a:t>|</a:t>
            </a:r>
            <a:r>
              <a:rPr lang="nb-NO" i="1" dirty="0"/>
              <a:t>z</a:t>
            </a:r>
            <a:r>
              <a:rPr lang="nb-NO" dirty="0"/>
              <a:t>|</a:t>
            </a:r>
            <a:r>
              <a:rPr lang="nb-NO" i="1" dirty="0" smtClean="0"/>
              <a:t> </a:t>
            </a:r>
          </a:p>
          <a:p>
            <a:r>
              <a:rPr lang="el-GR" i="1" dirty="0" smtClean="0"/>
              <a:t>α</a:t>
            </a:r>
            <a:r>
              <a:rPr lang="en-GB" baseline="-25000" dirty="0" smtClean="0"/>
              <a:t>ox</a:t>
            </a:r>
            <a:r>
              <a:rPr lang="en-GB" dirty="0" smtClean="0"/>
              <a:t> = (1-</a:t>
            </a:r>
            <a:r>
              <a:rPr lang="el-GR" i="1" dirty="0" smtClean="0"/>
              <a:t>α</a:t>
            </a:r>
            <a:r>
              <a:rPr lang="nb-NO" dirty="0" smtClean="0"/>
              <a:t>)|</a:t>
            </a:r>
            <a:r>
              <a:rPr lang="nb-NO" i="1" dirty="0" smtClean="0"/>
              <a:t>z</a:t>
            </a:r>
            <a:r>
              <a:rPr lang="nb-NO" dirty="0" smtClean="0"/>
              <a:t>|</a:t>
            </a:r>
            <a:r>
              <a:rPr lang="nb-NO" i="1" dirty="0" smtClean="0"/>
              <a:t> </a:t>
            </a:r>
          </a:p>
          <a:p>
            <a:r>
              <a:rPr lang="en-GB" dirty="0" smtClean="0"/>
              <a:t>z = number of electrons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41185"/>
          </a:xfrm>
        </p:spPr>
        <p:txBody>
          <a:bodyPr/>
          <a:lstStyle/>
          <a:p>
            <a:r>
              <a:rPr lang="en-GB" dirty="0" err="1" smtClean="0"/>
              <a:t>Tafel</a:t>
            </a:r>
            <a:r>
              <a:rPr lang="en-GB" dirty="0" smtClean="0"/>
              <a:t> plot</a:t>
            </a:r>
            <a:endParaRPr lang="en-GB" dirty="0"/>
          </a:p>
        </p:txBody>
      </p:sp>
      <p:pic>
        <p:nvPicPr>
          <p:cNvPr id="4" name="Picture 9" descr="D:\temp\DBJWEC001-216\WOST764\E-Book\7\7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444" y="3283560"/>
            <a:ext cx="5373864" cy="3439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034" y="945092"/>
            <a:ext cx="6402888" cy="88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Example reaction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For reactant A, for reduction,</a:t>
            </a:r>
          </a:p>
          <a:p>
            <a:endParaRPr lang="en-GB" dirty="0"/>
          </a:p>
          <a:p>
            <a:r>
              <a:rPr lang="en-GB" dirty="0" smtClean="0"/>
              <a:t>General rate law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Reaction order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741112"/>
            <a:ext cx="2400827" cy="10152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822" y="4422154"/>
            <a:ext cx="7023555" cy="17757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159" y="1654437"/>
            <a:ext cx="2678995" cy="6127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8650" y="6356412"/>
            <a:ext cx="3468835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Curriculum stops after this Eq. 7.40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460" y="1478844"/>
            <a:ext cx="7886700" cy="4563183"/>
          </a:xfrm>
        </p:spPr>
        <p:txBody>
          <a:bodyPr/>
          <a:lstStyle/>
          <a:p>
            <a:r>
              <a:rPr lang="en-GB" dirty="0" smtClean="0"/>
              <a:t>Butler-</a:t>
            </a:r>
            <a:r>
              <a:rPr lang="en-GB" dirty="0" err="1" smtClean="0"/>
              <a:t>Volmer</a:t>
            </a:r>
            <a:r>
              <a:rPr lang="en-GB" dirty="0" smtClean="0"/>
              <a:t> equation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i="1" dirty="0" smtClean="0"/>
              <a:t>I-E</a:t>
            </a:r>
            <a:r>
              <a:rPr lang="en-GB" dirty="0" smtClean="0"/>
              <a:t> (or </a:t>
            </a:r>
            <a:r>
              <a:rPr lang="en-GB" i="1" dirty="0" smtClean="0"/>
              <a:t>I-V</a:t>
            </a:r>
            <a:r>
              <a:rPr lang="en-GB" dirty="0" smtClean="0"/>
              <a:t> or </a:t>
            </a:r>
            <a:r>
              <a:rPr lang="en-GB" i="1" dirty="0" smtClean="0"/>
              <a:t>I-U</a:t>
            </a:r>
            <a:r>
              <a:rPr lang="en-GB" dirty="0" smtClean="0"/>
              <a:t> or Butler-</a:t>
            </a:r>
            <a:r>
              <a:rPr lang="en-GB" dirty="0" err="1" smtClean="0"/>
              <a:t>Volmer</a:t>
            </a:r>
            <a:r>
              <a:rPr lang="en-GB" dirty="0" smtClean="0"/>
              <a:t>) plot         </a:t>
            </a:r>
            <a:r>
              <a:rPr lang="en-GB" dirty="0" err="1" smtClean="0"/>
              <a:t>Tafel</a:t>
            </a:r>
            <a:r>
              <a:rPr lang="en-GB" dirty="0" smtClean="0"/>
              <a:t> plot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</a:t>
            </a:r>
            <a:r>
              <a:rPr lang="en-GB" dirty="0" err="1" smtClean="0"/>
              <a:t>Ch</a:t>
            </a:r>
            <a:r>
              <a:rPr lang="en-GB" dirty="0" smtClean="0"/>
              <a:t> 7. Electrode reactions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23" y="1919112"/>
            <a:ext cx="8575439" cy="929300"/>
          </a:xfrm>
          <a:prstGeom prst="rect">
            <a:avLst/>
          </a:prstGeom>
        </p:spPr>
      </p:pic>
      <p:pic>
        <p:nvPicPr>
          <p:cNvPr id="5" name="Picture 4" descr="D:\temp\DBJWEC001-216\WOST764\E-Book\7\7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70" y="3977555"/>
            <a:ext cx="4007341" cy="27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D:\temp\DBJWEC001-216\WOST764\E-Book\7\7-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910" y="3977555"/>
            <a:ext cx="4244975" cy="271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9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26639</TotalTime>
  <Words>1115</Words>
  <Application>Microsoft Office PowerPoint</Application>
  <PresentationFormat>On-screen Show (4:3)</PresentationFormat>
  <Paragraphs>264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Office Theme</vt:lpstr>
      <vt:lpstr>Equation</vt:lpstr>
      <vt:lpstr>KJM 3110 Electrochemistry  Chapter 7.   Electrode reactions  2022</vt:lpstr>
      <vt:lpstr>Ch. 6  Recap</vt:lpstr>
      <vt:lpstr>Status</vt:lpstr>
      <vt:lpstr>Electrode reactions</vt:lpstr>
      <vt:lpstr>Faraday’s law</vt:lpstr>
      <vt:lpstr>Coulometry</vt:lpstr>
      <vt:lpstr>Reaction </vt:lpstr>
      <vt:lpstr>A sustainable electrode reaction of study or use must have …</vt:lpstr>
      <vt:lpstr>The Butler-Volmer equation</vt:lpstr>
      <vt:lpstr>A closer look at the reaction</vt:lpstr>
      <vt:lpstr>The energy barrier</vt:lpstr>
      <vt:lpstr>Kinetics of electrode reaction – Butler-Volmer</vt:lpstr>
      <vt:lpstr>Kinetics of electrode reaction – rate and current</vt:lpstr>
      <vt:lpstr>Check</vt:lpstr>
      <vt:lpstr>Kinetics of electrode reaction - equilibrium</vt:lpstr>
      <vt:lpstr>Check</vt:lpstr>
      <vt:lpstr>Kinetics of electrode reaction – formal rate constant</vt:lpstr>
      <vt:lpstr>Kinetics of electrode reaction – transfer coefficients</vt:lpstr>
      <vt:lpstr>Kinetics of electrode reaction – transfer coefficients</vt:lpstr>
      <vt:lpstr>Symmetry of the energy barrier</vt:lpstr>
      <vt:lpstr>Kinetics of electrode reaction – Butler-Volmer</vt:lpstr>
      <vt:lpstr>Forms of the BV equation – all provide the same i</vt:lpstr>
      <vt:lpstr>PowerPoint Presentation</vt:lpstr>
      <vt:lpstr>Kinetics of electrode reaction – Butler-Volmer</vt:lpstr>
      <vt:lpstr>Tafel plot</vt:lpstr>
      <vt:lpstr>Reaction order</vt:lpstr>
      <vt:lpstr>Summary Ch 7. Electrode reactions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248</cp:revision>
  <dcterms:created xsi:type="dcterms:W3CDTF">2020-01-18T04:32:08Z</dcterms:created>
  <dcterms:modified xsi:type="dcterms:W3CDTF">2022-02-13T20:36:25Z</dcterms:modified>
</cp:coreProperties>
</file>