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3" r:id="rId1"/>
    <p:sldMasterId id="2147483710" r:id="rId2"/>
    <p:sldMasterId id="2147483718" r:id="rId3"/>
  </p:sldMasterIdLst>
  <p:notesMasterIdLst>
    <p:notesMasterId r:id="rId52"/>
  </p:notesMasterIdLst>
  <p:handoutMasterIdLst>
    <p:handoutMasterId r:id="rId53"/>
  </p:handoutMasterIdLst>
  <p:sldIdLst>
    <p:sldId id="327" r:id="rId4"/>
    <p:sldId id="413" r:id="rId5"/>
    <p:sldId id="412" r:id="rId6"/>
    <p:sldId id="323" r:id="rId7"/>
    <p:sldId id="334" r:id="rId8"/>
    <p:sldId id="419" r:id="rId9"/>
    <p:sldId id="391" r:id="rId10"/>
    <p:sldId id="392" r:id="rId11"/>
    <p:sldId id="393" r:id="rId12"/>
    <p:sldId id="422" r:id="rId13"/>
    <p:sldId id="328" r:id="rId14"/>
    <p:sldId id="369" r:id="rId15"/>
    <p:sldId id="380" r:id="rId16"/>
    <p:sldId id="329" r:id="rId17"/>
    <p:sldId id="414" r:id="rId18"/>
    <p:sldId id="425" r:id="rId19"/>
    <p:sldId id="427" r:id="rId20"/>
    <p:sldId id="426" r:id="rId21"/>
    <p:sldId id="435" r:id="rId22"/>
    <p:sldId id="431" r:id="rId23"/>
    <p:sldId id="384" r:id="rId24"/>
    <p:sldId id="394" r:id="rId25"/>
    <p:sldId id="395" r:id="rId26"/>
    <p:sldId id="396" r:id="rId27"/>
    <p:sldId id="397" r:id="rId28"/>
    <p:sldId id="429" r:id="rId29"/>
    <p:sldId id="438" r:id="rId30"/>
    <p:sldId id="439" r:id="rId31"/>
    <p:sldId id="430" r:id="rId32"/>
    <p:sldId id="402" r:id="rId33"/>
    <p:sldId id="403" r:id="rId34"/>
    <p:sldId id="401" r:id="rId35"/>
    <p:sldId id="362" r:id="rId36"/>
    <p:sldId id="404" r:id="rId37"/>
    <p:sldId id="436" r:id="rId38"/>
    <p:sldId id="405" r:id="rId39"/>
    <p:sldId id="432" r:id="rId40"/>
    <p:sldId id="434" r:id="rId41"/>
    <p:sldId id="406" r:id="rId42"/>
    <p:sldId id="407" r:id="rId43"/>
    <p:sldId id="408" r:id="rId44"/>
    <p:sldId id="341" r:id="rId45"/>
    <p:sldId id="367" r:id="rId46"/>
    <p:sldId id="437" r:id="rId47"/>
    <p:sldId id="410" r:id="rId48"/>
    <p:sldId id="411" r:id="rId49"/>
    <p:sldId id="382" r:id="rId50"/>
    <p:sldId id="347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1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D6F5"/>
    <a:srgbClr val="CAECDD"/>
    <a:srgbClr val="FCEDC8"/>
    <a:srgbClr val="E0F7FF"/>
    <a:srgbClr val="FFF1EF"/>
    <a:srgbClr val="E4E4F8"/>
    <a:srgbClr val="FFDFDA"/>
    <a:srgbClr val="D5F4FF"/>
    <a:srgbClr val="FF8585"/>
    <a:srgbClr val="F9DB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 autoAdjust="0"/>
    <p:restoredTop sz="85817" autoAdjust="0"/>
  </p:normalViewPr>
  <p:slideViewPr>
    <p:cSldViewPr snapToGrid="0" showGuides="1">
      <p:cViewPr varScale="1">
        <p:scale>
          <a:sx n="60" d="100"/>
          <a:sy n="60" d="100"/>
        </p:scale>
        <p:origin x="1080" y="72"/>
      </p:cViewPr>
      <p:guideLst>
        <p:guide orient="horz" pos="2160"/>
        <p:guide pos="381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handoutMaster" Target="handoutMasters/handoutMaster1.xml"/><Relationship Id="rId58" Type="http://schemas.openxmlformats.org/officeDocument/2006/relationships/tableStyles" Target="tableStyles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theme" Target="theme/theme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6711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295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Delivery</a:t>
            </a:r>
            <a:r>
              <a:rPr lang="en-US" baseline="0" dirty="0"/>
              <a:t> of K outside the "responsibility" of encryption scheme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3691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Verification algorithm</a:t>
            </a:r>
            <a:r>
              <a:rPr lang="en-US" baseline="0" dirty="0"/>
              <a:t> uniquely determined by Tag algorithm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737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5042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1" dirty="0"/>
                  <a:t>In example:</a:t>
                </a:r>
                <a:r>
                  <a:rPr lang="en-US" dirty="0"/>
                  <a:t> </a:t>
                </a:r>
              </a:p>
              <a:p>
                <a:r>
                  <a:rPr lang="en-US" dirty="0"/>
                  <a:t>Block</a:t>
                </a:r>
                <a:r>
                  <a:rPr lang="en-US" baseline="0" dirty="0"/>
                  <a:t> size: 128 </a:t>
                </a:r>
              </a:p>
              <a:p>
                <a:r>
                  <a:rPr lang="en-US" baseline="0" dirty="0"/>
                  <a:t>Block counter size: 32</a:t>
                </a:r>
              </a:p>
              <a:p>
                <a:r>
                  <a:rPr lang="en-US" baseline="0" dirty="0"/>
                  <a:t>Block message size: 96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baseline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baseline="0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b="0" i="1" baseline="0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baseline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baseline="0" smtClean="0">
                          <a:latin typeface="Cambria Math" panose="02040503050406030204" pitchFamily="18" charset="0"/>
                        </a:rPr>
                        <m:t>|=96⋅2=192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1" dirty="0" smtClean="0"/>
                  <a:t>In example:</a:t>
                </a:r>
                <a:r>
                  <a:rPr lang="en-US" dirty="0" smtClean="0"/>
                  <a:t> </a:t>
                </a:r>
              </a:p>
              <a:p>
                <a:r>
                  <a:rPr lang="en-US" dirty="0" smtClean="0"/>
                  <a:t>Block</a:t>
                </a:r>
                <a:r>
                  <a:rPr lang="en-US" baseline="0" dirty="0" smtClean="0"/>
                  <a:t> size: 128 </a:t>
                </a:r>
              </a:p>
              <a:p>
                <a:r>
                  <a:rPr lang="en-US" baseline="0" dirty="0" smtClean="0"/>
                  <a:t>Block counter size: 32</a:t>
                </a:r>
              </a:p>
              <a:p>
                <a:r>
                  <a:rPr lang="en-US" baseline="0" dirty="0" smtClean="0"/>
                  <a:t>Block message size: 96</a:t>
                </a:r>
              </a:p>
              <a:p>
                <a:pPr/>
                <a:r>
                  <a:rPr lang="nb-NO" b="0" i="0" baseline="0" smtClean="0">
                    <a:latin typeface="Cambria Math" panose="02040503050406030204" pitchFamily="18" charset="0"/>
                  </a:rPr>
                  <a:t>〖|𝑀〗_1 |=96⋅2=192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9927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Use of K_2 and K_3 in F requires one additional run of key expansion function (say in AES)</a:t>
            </a:r>
            <a:r>
              <a:rPr lang="en-US" baseline="0" dirty="0"/>
              <a:t> =&gt; bad for pipelining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66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Use of K_2 and K_3 in F requires one additional run of key expansion function (say in AES)</a:t>
            </a:r>
            <a:r>
              <a:rPr lang="en-US" baseline="0" dirty="0"/>
              <a:t> =&gt; bad for pipelining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0701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Use of K_2 and K_3 in F requires one additional run of key expansion function (say in AES)</a:t>
            </a:r>
            <a:r>
              <a:rPr lang="en-US" baseline="0" dirty="0"/>
              <a:t> =&gt; bad for pipelining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9482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 keys needed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6555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 keys needed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695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5751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118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361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51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488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521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805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14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658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04429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248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498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0993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302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008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8131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7049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513273631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9222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9174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7971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1835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0798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5501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367998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265927131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0910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2160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1433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2071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2408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622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77328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21423785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274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574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26" r:id="rId8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505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7" r:id="rId8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970.png"/><Relationship Id="rId5" Type="http://schemas.openxmlformats.org/officeDocument/2006/relationships/image" Target="../media/image962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6.png"/><Relationship Id="rId7" Type="http://schemas.openxmlformats.org/officeDocument/2006/relationships/image" Target="../media/image10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6.png"/><Relationship Id="rId7" Type="http://schemas.openxmlformats.org/officeDocument/2006/relationships/image" Target="../media/image10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02.png"/><Relationship Id="rId5" Type="http://schemas.openxmlformats.org/officeDocument/2006/relationships/image" Target="../media/image106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6.png"/><Relationship Id="rId7" Type="http://schemas.openxmlformats.org/officeDocument/2006/relationships/image" Target="../media/image107.png"/><Relationship Id="rId12" Type="http://schemas.openxmlformats.org/officeDocument/2006/relationships/image" Target="../media/image1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02.png"/><Relationship Id="rId11" Type="http://schemas.openxmlformats.org/officeDocument/2006/relationships/image" Target="../media/image109.png"/><Relationship Id="rId5" Type="http://schemas.openxmlformats.org/officeDocument/2006/relationships/image" Target="../media/image106.png"/><Relationship Id="rId10" Type="http://schemas.openxmlformats.org/officeDocument/2006/relationships/image" Target="../media/image108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8.png"/><Relationship Id="rId18" Type="http://schemas.openxmlformats.org/officeDocument/2006/relationships/image" Target="../media/image22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openxmlformats.org/officeDocument/2006/relationships/image" Target="../media/image17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0.png"/><Relationship Id="rId11" Type="http://schemas.openxmlformats.org/officeDocument/2006/relationships/image" Target="../media/image6.png"/><Relationship Id="rId5" Type="http://schemas.openxmlformats.org/officeDocument/2006/relationships/image" Target="../media/image8.png"/><Relationship Id="rId15" Type="http://schemas.openxmlformats.org/officeDocument/2006/relationships/image" Target="../media/image20.png"/><Relationship Id="rId10" Type="http://schemas.openxmlformats.org/officeDocument/2006/relationships/image" Target="../media/image16.png"/><Relationship Id="rId19" Type="http://schemas.openxmlformats.org/officeDocument/2006/relationships/image" Target="../media/image23.png"/><Relationship Id="rId4" Type="http://schemas.openxmlformats.org/officeDocument/2006/relationships/image" Target="../media/image7.png"/><Relationship Id="rId9" Type="http://schemas.openxmlformats.org/officeDocument/2006/relationships/image" Target="../media/image15.png"/><Relationship Id="rId1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microsoft.com/office/2007/relationships/hdphoto" Target="../media/hdphoto1.wdp"/><Relationship Id="rId7" Type="http://schemas.openxmlformats.org/officeDocument/2006/relationships/image" Target="../media/image29.png"/><Relationship Id="rId12" Type="http://schemas.openxmlformats.org/officeDocument/2006/relationships/image" Target="../media/image2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4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7" Type="http://schemas.openxmlformats.org/officeDocument/2006/relationships/image" Target="../media/image44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29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1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2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3.png"/><Relationship Id="rId5" Type="http://schemas.openxmlformats.org/officeDocument/2006/relationships/image" Target="../media/image48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1.png"/><Relationship Id="rId7" Type="http://schemas.openxmlformats.org/officeDocument/2006/relationships/image" Target="../media/image520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3.png"/><Relationship Id="rId5" Type="http://schemas.openxmlformats.org/officeDocument/2006/relationships/image" Target="../media/image48.png"/><Relationship Id="rId4" Type="http://schemas.openxmlformats.org/officeDocument/2006/relationships/image" Target="../media/image46.png"/><Relationship Id="rId9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0.png"/><Relationship Id="rId13" Type="http://schemas.openxmlformats.org/officeDocument/2006/relationships/image" Target="../media/image65.png"/><Relationship Id="rId3" Type="http://schemas.openxmlformats.org/officeDocument/2006/relationships/image" Target="../media/image57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52.png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26.xml"/><Relationship Id="rId11" Type="http://schemas.openxmlformats.org/officeDocument/2006/relationships/image" Target="../media/image60.png"/><Relationship Id="rId5" Type="http://schemas.openxmlformats.org/officeDocument/2006/relationships/image" Target="../media/image58.png"/><Relationship Id="rId15" Type="http://schemas.openxmlformats.org/officeDocument/2006/relationships/image" Target="../media/image66.png"/><Relationship Id="rId10" Type="http://schemas.openxmlformats.org/officeDocument/2006/relationships/image" Target="../media/image62.png"/><Relationship Id="rId4" Type="http://schemas.openxmlformats.org/officeDocument/2006/relationships/image" Target="../media/image46.png"/><Relationship Id="rId9" Type="http://schemas.openxmlformats.org/officeDocument/2006/relationships/image" Target="../media/image61.png"/><Relationship Id="rId14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0.png"/><Relationship Id="rId13" Type="http://schemas.openxmlformats.org/officeDocument/2006/relationships/image" Target="../media/image65.png"/><Relationship Id="rId3" Type="http://schemas.openxmlformats.org/officeDocument/2006/relationships/image" Target="../media/image57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56.png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26.xml"/><Relationship Id="rId11" Type="http://schemas.openxmlformats.org/officeDocument/2006/relationships/image" Target="../media/image60.png"/><Relationship Id="rId5" Type="http://schemas.openxmlformats.org/officeDocument/2006/relationships/image" Target="../media/image58.png"/><Relationship Id="rId15" Type="http://schemas.openxmlformats.org/officeDocument/2006/relationships/image" Target="../media/image66.png"/><Relationship Id="rId10" Type="http://schemas.openxmlformats.org/officeDocument/2006/relationships/image" Target="../media/image62.png"/><Relationship Id="rId4" Type="http://schemas.openxmlformats.org/officeDocument/2006/relationships/image" Target="../media/image46.png"/><Relationship Id="rId9" Type="http://schemas.openxmlformats.org/officeDocument/2006/relationships/image" Target="../media/image61.png"/><Relationship Id="rId1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69.png"/><Relationship Id="rId4" Type="http://schemas.openxmlformats.org/officeDocument/2006/relationships/image" Target="../media/image29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gif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0.png"/><Relationship Id="rId13" Type="http://schemas.openxmlformats.org/officeDocument/2006/relationships/image" Target="../media/image126.png"/><Relationship Id="rId3" Type="http://schemas.openxmlformats.org/officeDocument/2006/relationships/image" Target="../media/image1410.png"/><Relationship Id="rId7" Type="http://schemas.openxmlformats.org/officeDocument/2006/relationships/image" Target="../media/image1511.png"/><Relationship Id="rId12" Type="http://schemas.openxmlformats.org/officeDocument/2006/relationships/image" Target="../media/image125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17.png"/><Relationship Id="rId11" Type="http://schemas.openxmlformats.org/officeDocument/2006/relationships/image" Target="../media/image124.png"/><Relationship Id="rId5" Type="http://schemas.openxmlformats.org/officeDocument/2006/relationships/image" Target="../media/image116.png"/><Relationship Id="rId15" Type="http://schemas.openxmlformats.org/officeDocument/2006/relationships/image" Target="../media/image128.png"/><Relationship Id="rId10" Type="http://schemas.openxmlformats.org/officeDocument/2006/relationships/image" Target="../media/image123.png"/><Relationship Id="rId4" Type="http://schemas.openxmlformats.org/officeDocument/2006/relationships/image" Target="../media/image115.png"/><Relationship Id="rId9" Type="http://schemas.openxmlformats.org/officeDocument/2006/relationships/image" Target="../media/image1711.png"/><Relationship Id="rId14" Type="http://schemas.openxmlformats.org/officeDocument/2006/relationships/image" Target="../media/image12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0.png"/><Relationship Id="rId13" Type="http://schemas.openxmlformats.org/officeDocument/2006/relationships/image" Target="../media/image126.png"/><Relationship Id="rId3" Type="http://schemas.openxmlformats.org/officeDocument/2006/relationships/image" Target="../media/image1410.png"/><Relationship Id="rId7" Type="http://schemas.openxmlformats.org/officeDocument/2006/relationships/image" Target="../media/image1511.png"/><Relationship Id="rId12" Type="http://schemas.openxmlformats.org/officeDocument/2006/relationships/image" Target="../media/image133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17.png"/><Relationship Id="rId11" Type="http://schemas.openxmlformats.org/officeDocument/2006/relationships/image" Target="../media/image132.png"/><Relationship Id="rId5" Type="http://schemas.openxmlformats.org/officeDocument/2006/relationships/image" Target="../media/image130.png"/><Relationship Id="rId15" Type="http://schemas.openxmlformats.org/officeDocument/2006/relationships/image" Target="../media/image128.png"/><Relationship Id="rId10" Type="http://schemas.openxmlformats.org/officeDocument/2006/relationships/image" Target="../media/image123.png"/><Relationship Id="rId4" Type="http://schemas.openxmlformats.org/officeDocument/2006/relationships/image" Target="../media/image129.png"/><Relationship Id="rId9" Type="http://schemas.openxmlformats.org/officeDocument/2006/relationships/image" Target="../media/image1711.png"/><Relationship Id="rId14" Type="http://schemas.openxmlformats.org/officeDocument/2006/relationships/image" Target="../media/image13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15.png"/><Relationship Id="rId7" Type="http://schemas.openxmlformats.org/officeDocument/2006/relationships/image" Target="../media/image136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811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29.png"/><Relationship Id="rId7" Type="http://schemas.openxmlformats.org/officeDocument/2006/relationships/image" Target="../media/image136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811.png"/><Relationship Id="rId5" Type="http://schemas.openxmlformats.org/officeDocument/2006/relationships/image" Target="../media/image117.png"/><Relationship Id="rId4" Type="http://schemas.openxmlformats.org/officeDocument/2006/relationships/image" Target="../media/image130.png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6.png"/><Relationship Id="rId18" Type="http://schemas.openxmlformats.org/officeDocument/2006/relationships/image" Target="../media/image137.png"/><Relationship Id="rId3" Type="http://schemas.openxmlformats.org/officeDocument/2006/relationships/image" Target="../media/image73.png"/><Relationship Id="rId21" Type="http://schemas.openxmlformats.org/officeDocument/2006/relationships/image" Target="../media/image140.png"/><Relationship Id="rId12" Type="http://schemas.openxmlformats.org/officeDocument/2006/relationships/image" Target="../media/image125.png"/><Relationship Id="rId17" Type="http://schemas.openxmlformats.org/officeDocument/2006/relationships/image" Target="../media/image131.png"/><Relationship Id="rId2" Type="http://schemas.openxmlformats.org/officeDocument/2006/relationships/image" Target="../media/image721.png"/><Relationship Id="rId16" Type="http://schemas.openxmlformats.org/officeDocument/2006/relationships/image" Target="../media/image122.png"/><Relationship Id="rId20" Type="http://schemas.openxmlformats.org/officeDocument/2006/relationships/image" Target="../media/image139.png"/><Relationship Id="rId1" Type="http://schemas.openxmlformats.org/officeDocument/2006/relationships/slideLayout" Target="../slideLayouts/slideLayout26.xml"/><Relationship Id="rId11" Type="http://schemas.openxmlformats.org/officeDocument/2006/relationships/image" Target="../media/image124.png"/><Relationship Id="rId5" Type="http://schemas.openxmlformats.org/officeDocument/2006/relationships/image" Target="../media/image75.png"/><Relationship Id="rId15" Type="http://schemas.openxmlformats.org/officeDocument/2006/relationships/image" Target="../media/image128.png"/><Relationship Id="rId23" Type="http://schemas.openxmlformats.org/officeDocument/2006/relationships/image" Target="../media/image142.png"/><Relationship Id="rId10" Type="http://schemas.openxmlformats.org/officeDocument/2006/relationships/image" Target="../media/image123.png"/><Relationship Id="rId19" Type="http://schemas.openxmlformats.org/officeDocument/2006/relationships/image" Target="../media/image138.png"/><Relationship Id="rId4" Type="http://schemas.openxmlformats.org/officeDocument/2006/relationships/image" Target="../media/image74.png"/><Relationship Id="rId14" Type="http://schemas.openxmlformats.org/officeDocument/2006/relationships/image" Target="../media/image127.png"/><Relationship Id="rId22" Type="http://schemas.openxmlformats.org/officeDocument/2006/relationships/image" Target="../media/image141.png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6.png"/><Relationship Id="rId18" Type="http://schemas.openxmlformats.org/officeDocument/2006/relationships/image" Target="../media/image137.png"/><Relationship Id="rId3" Type="http://schemas.openxmlformats.org/officeDocument/2006/relationships/image" Target="../media/image73.png"/><Relationship Id="rId21" Type="http://schemas.openxmlformats.org/officeDocument/2006/relationships/image" Target="../media/image140.png"/><Relationship Id="rId12" Type="http://schemas.openxmlformats.org/officeDocument/2006/relationships/image" Target="../media/image125.png"/><Relationship Id="rId17" Type="http://schemas.openxmlformats.org/officeDocument/2006/relationships/image" Target="../media/image131.png"/><Relationship Id="rId2" Type="http://schemas.openxmlformats.org/officeDocument/2006/relationships/image" Target="../media/image721.png"/><Relationship Id="rId16" Type="http://schemas.openxmlformats.org/officeDocument/2006/relationships/image" Target="../media/image122.png"/><Relationship Id="rId20" Type="http://schemas.openxmlformats.org/officeDocument/2006/relationships/image" Target="../media/image139.png"/><Relationship Id="rId1" Type="http://schemas.openxmlformats.org/officeDocument/2006/relationships/slideLayout" Target="../slideLayouts/slideLayout26.xml"/><Relationship Id="rId11" Type="http://schemas.openxmlformats.org/officeDocument/2006/relationships/image" Target="../media/image124.png"/><Relationship Id="rId5" Type="http://schemas.openxmlformats.org/officeDocument/2006/relationships/image" Target="../media/image76.png"/><Relationship Id="rId15" Type="http://schemas.openxmlformats.org/officeDocument/2006/relationships/image" Target="../media/image77.png"/><Relationship Id="rId23" Type="http://schemas.openxmlformats.org/officeDocument/2006/relationships/image" Target="../media/image79.png"/><Relationship Id="rId10" Type="http://schemas.openxmlformats.org/officeDocument/2006/relationships/image" Target="../media/image123.png"/><Relationship Id="rId19" Type="http://schemas.openxmlformats.org/officeDocument/2006/relationships/image" Target="../media/image138.png"/><Relationship Id="rId4" Type="http://schemas.openxmlformats.org/officeDocument/2006/relationships/image" Target="../media/image74.png"/><Relationship Id="rId14" Type="http://schemas.openxmlformats.org/officeDocument/2006/relationships/image" Target="../media/image127.png"/><Relationship Id="rId22" Type="http://schemas.openxmlformats.org/officeDocument/2006/relationships/image" Target="../media/image7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8" Type="http://schemas.openxmlformats.org/officeDocument/2006/relationships/image" Target="../media/image87.png"/><Relationship Id="rId3" Type="http://schemas.openxmlformats.org/officeDocument/2006/relationships/image" Target="../media/image721.png"/><Relationship Id="rId21" Type="http://schemas.openxmlformats.org/officeDocument/2006/relationships/image" Target="../media/image90.png"/><Relationship Id="rId7" Type="http://schemas.openxmlformats.org/officeDocument/2006/relationships/image" Target="../media/image80.png"/><Relationship Id="rId17" Type="http://schemas.openxmlformats.org/officeDocument/2006/relationships/image" Target="../media/image86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85.png"/><Relationship Id="rId20" Type="http://schemas.openxmlformats.org/officeDocument/2006/relationships/image" Target="../media/image89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75.png"/><Relationship Id="rId11" Type="http://schemas.openxmlformats.org/officeDocument/2006/relationships/image" Target="../media/image84.png"/><Relationship Id="rId5" Type="http://schemas.openxmlformats.org/officeDocument/2006/relationships/image" Target="../media/image74.png"/><Relationship Id="rId15" Type="http://schemas.openxmlformats.org/officeDocument/2006/relationships/image" Target="../media/image128.png"/><Relationship Id="rId10" Type="http://schemas.openxmlformats.org/officeDocument/2006/relationships/image" Target="../media/image83.png"/><Relationship Id="rId19" Type="http://schemas.openxmlformats.org/officeDocument/2006/relationships/image" Target="../media/image88.png"/><Relationship Id="rId4" Type="http://schemas.openxmlformats.org/officeDocument/2006/relationships/image" Target="../media/image73.png"/><Relationship Id="rId9" Type="http://schemas.openxmlformats.org/officeDocument/2006/relationships/image" Target="../media/image82.png"/><Relationship Id="rId22" Type="http://schemas.openxmlformats.org/officeDocument/2006/relationships/image" Target="../media/image91.png"/></Relationships>
</file>

<file path=ppt/slides/_rels/slide2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98.png"/><Relationship Id="rId39" Type="http://schemas.openxmlformats.org/officeDocument/2006/relationships/image" Target="../media/image149.png"/><Relationship Id="rId3" Type="http://schemas.openxmlformats.org/officeDocument/2006/relationships/image" Target="../media/image92.png"/><Relationship Id="rId21" Type="http://schemas.openxmlformats.org/officeDocument/2006/relationships/image" Target="../media/image144.png"/><Relationship Id="rId34" Type="http://schemas.openxmlformats.org/officeDocument/2006/relationships/image" Target="../media/image121.png"/><Relationship Id="rId42" Type="http://schemas.openxmlformats.org/officeDocument/2006/relationships/image" Target="../media/image152.png"/><Relationship Id="rId25" Type="http://schemas.openxmlformats.org/officeDocument/2006/relationships/image" Target="../media/image97.png"/><Relationship Id="rId33" Type="http://schemas.openxmlformats.org/officeDocument/2006/relationships/image" Target="../media/image120.png"/><Relationship Id="rId38" Type="http://schemas.openxmlformats.org/officeDocument/2006/relationships/image" Target="../media/image148.png"/><Relationship Id="rId46" Type="http://schemas.openxmlformats.org/officeDocument/2006/relationships/image" Target="../media/image157.png"/><Relationship Id="rId2" Type="http://schemas.openxmlformats.org/officeDocument/2006/relationships/notesSlide" Target="../notesSlides/notesSlide7.xml"/><Relationship Id="rId20" Type="http://schemas.openxmlformats.org/officeDocument/2006/relationships/image" Target="../media/image143.png"/><Relationship Id="rId29" Type="http://schemas.openxmlformats.org/officeDocument/2006/relationships/image" Target="../media/image112.png"/><Relationship Id="rId41" Type="http://schemas.openxmlformats.org/officeDocument/2006/relationships/image" Target="../media/image151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95.png"/><Relationship Id="rId24" Type="http://schemas.openxmlformats.org/officeDocument/2006/relationships/image" Target="../media/image96.png"/><Relationship Id="rId32" Type="http://schemas.openxmlformats.org/officeDocument/2006/relationships/image" Target="../media/image119.png"/><Relationship Id="rId37" Type="http://schemas.openxmlformats.org/officeDocument/2006/relationships/image" Target="../media/image147.png"/><Relationship Id="rId40" Type="http://schemas.openxmlformats.org/officeDocument/2006/relationships/image" Target="../media/image150.png"/><Relationship Id="rId45" Type="http://schemas.openxmlformats.org/officeDocument/2006/relationships/image" Target="../media/image156.png"/><Relationship Id="rId5" Type="http://schemas.openxmlformats.org/officeDocument/2006/relationships/image" Target="../media/image94.png"/><Relationship Id="rId23" Type="http://schemas.openxmlformats.org/officeDocument/2006/relationships/image" Target="../media/image153.png"/><Relationship Id="rId28" Type="http://schemas.openxmlformats.org/officeDocument/2006/relationships/image" Target="../media/image111.png"/><Relationship Id="rId36" Type="http://schemas.openxmlformats.org/officeDocument/2006/relationships/image" Target="../media/image146.png"/><Relationship Id="rId31" Type="http://schemas.openxmlformats.org/officeDocument/2006/relationships/image" Target="../media/image118.png"/><Relationship Id="rId44" Type="http://schemas.openxmlformats.org/officeDocument/2006/relationships/image" Target="../media/image155.png"/><Relationship Id="rId4" Type="http://schemas.openxmlformats.org/officeDocument/2006/relationships/image" Target="../media/image93.png"/><Relationship Id="rId22" Type="http://schemas.openxmlformats.org/officeDocument/2006/relationships/image" Target="../media/image145.png"/><Relationship Id="rId27" Type="http://schemas.openxmlformats.org/officeDocument/2006/relationships/image" Target="../media/image99.png"/><Relationship Id="rId30" Type="http://schemas.openxmlformats.org/officeDocument/2006/relationships/image" Target="../media/image114.png"/><Relationship Id="rId35" Type="http://schemas.openxmlformats.org/officeDocument/2006/relationships/image" Target="../media/image135.png"/><Relationship Id="rId43" Type="http://schemas.openxmlformats.org/officeDocument/2006/relationships/image" Target="../media/image15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0.png"/><Relationship Id="rId3" Type="http://schemas.openxmlformats.org/officeDocument/2006/relationships/image" Target="../media/image850.png"/><Relationship Id="rId7" Type="http://schemas.openxmlformats.org/officeDocument/2006/relationships/image" Target="../media/image860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17.png"/><Relationship Id="rId11" Type="http://schemas.openxmlformats.org/officeDocument/2006/relationships/image" Target="../media/image163.png"/><Relationship Id="rId5" Type="http://schemas.openxmlformats.org/officeDocument/2006/relationships/image" Target="../media/image160.png"/><Relationship Id="rId10" Type="http://schemas.openxmlformats.org/officeDocument/2006/relationships/image" Target="../media/image128.png"/><Relationship Id="rId4" Type="http://schemas.openxmlformats.org/officeDocument/2006/relationships/image" Target="../media/image1210.png"/><Relationship Id="rId9" Type="http://schemas.openxmlformats.org/officeDocument/2006/relationships/image" Target="../media/image88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3" Type="http://schemas.openxmlformats.org/officeDocument/2006/relationships/image" Target="../media/image850.png"/><Relationship Id="rId7" Type="http://schemas.openxmlformats.org/officeDocument/2006/relationships/image" Target="../media/image880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870.png"/><Relationship Id="rId5" Type="http://schemas.openxmlformats.org/officeDocument/2006/relationships/image" Target="../media/image167.png"/><Relationship Id="rId4" Type="http://schemas.openxmlformats.org/officeDocument/2006/relationships/image" Target="../media/image166.png"/><Relationship Id="rId9" Type="http://schemas.openxmlformats.org/officeDocument/2006/relationships/image" Target="../media/image170.png"/><Relationship Id="rId14" Type="http://schemas.openxmlformats.org/officeDocument/2006/relationships/image" Target="../media/image98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13" Type="http://schemas.openxmlformats.org/officeDocument/2006/relationships/image" Target="../media/image1190.png"/><Relationship Id="rId18" Type="http://schemas.openxmlformats.org/officeDocument/2006/relationships/image" Target="../media/image187.png"/><Relationship Id="rId3" Type="http://schemas.openxmlformats.org/officeDocument/2006/relationships/image" Target="../media/image1110.png"/><Relationship Id="rId7" Type="http://schemas.openxmlformats.org/officeDocument/2006/relationships/image" Target="../media/image1140.png"/><Relationship Id="rId12" Type="http://schemas.openxmlformats.org/officeDocument/2006/relationships/image" Target="../media/image181.png"/><Relationship Id="rId17" Type="http://schemas.openxmlformats.org/officeDocument/2006/relationships/image" Target="../media/image186.png"/><Relationship Id="rId2" Type="http://schemas.openxmlformats.org/officeDocument/2006/relationships/image" Target="../media/image171.png"/><Relationship Id="rId16" Type="http://schemas.openxmlformats.org/officeDocument/2006/relationships/image" Target="../media/image185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120.png"/><Relationship Id="rId11" Type="http://schemas.openxmlformats.org/officeDocument/2006/relationships/image" Target="../media/image180.png"/><Relationship Id="rId5" Type="http://schemas.openxmlformats.org/officeDocument/2006/relationships/image" Target="../media/image174.png"/><Relationship Id="rId15" Type="http://schemas.openxmlformats.org/officeDocument/2006/relationships/image" Target="../media/image184.png"/><Relationship Id="rId10" Type="http://schemas.openxmlformats.org/officeDocument/2006/relationships/image" Target="../media/image1180.png"/><Relationship Id="rId19" Type="http://schemas.openxmlformats.org/officeDocument/2006/relationships/image" Target="../media/image188.png"/><Relationship Id="rId4" Type="http://schemas.openxmlformats.org/officeDocument/2006/relationships/image" Target="../media/image173.png"/><Relationship Id="rId9" Type="http://schemas.openxmlformats.org/officeDocument/2006/relationships/image" Target="../media/image178.png"/><Relationship Id="rId14" Type="http://schemas.openxmlformats.org/officeDocument/2006/relationships/image" Target="../media/image120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1.png"/><Relationship Id="rId3" Type="http://schemas.openxmlformats.org/officeDocument/2006/relationships/image" Target="../media/image920.png"/><Relationship Id="rId12" Type="http://schemas.openxmlformats.org/officeDocument/2006/relationships/image" Target="../media/image1471.png"/><Relationship Id="rId7" Type="http://schemas.openxmlformats.org/officeDocument/2006/relationships/image" Target="../media/image960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5.xml"/><Relationship Id="rId11" Type="http://schemas.openxmlformats.org/officeDocument/2006/relationships/image" Target="../media/image1461.png"/><Relationship Id="rId6" Type="http://schemas.openxmlformats.org/officeDocument/2006/relationships/image" Target="../media/image950.png"/><Relationship Id="rId5" Type="http://schemas.openxmlformats.org/officeDocument/2006/relationships/image" Target="../media/image940.png"/><Relationship Id="rId10" Type="http://schemas.openxmlformats.org/officeDocument/2006/relationships/image" Target="../media/image1351.png"/><Relationship Id="rId4" Type="http://schemas.openxmlformats.org/officeDocument/2006/relationships/image" Target="../media/image930.png"/><Relationship Id="rId9" Type="http://schemas.openxmlformats.org/officeDocument/2006/relationships/image" Target="../media/image99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0.png"/><Relationship Id="rId3" Type="http://schemas.openxmlformats.org/officeDocument/2006/relationships/image" Target="../media/image890.png"/><Relationship Id="rId7" Type="http://schemas.openxmlformats.org/officeDocument/2006/relationships/image" Target="../media/image143.png"/><Relationship Id="rId12" Type="http://schemas.openxmlformats.org/officeDocument/2006/relationships/image" Target="../media/image720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42.png"/><Relationship Id="rId11" Type="http://schemas.openxmlformats.org/officeDocument/2006/relationships/image" Target="../media/image163.png"/><Relationship Id="rId5" Type="http://schemas.openxmlformats.org/officeDocument/2006/relationships/image" Target="../media/image141.png"/><Relationship Id="rId10" Type="http://schemas.openxmlformats.org/officeDocument/2006/relationships/image" Target="../media/image144.png"/><Relationship Id="rId4" Type="http://schemas.openxmlformats.org/officeDocument/2006/relationships/image" Target="../media/image1350.png"/><Relationship Id="rId9" Type="http://schemas.openxmlformats.org/officeDocument/2006/relationships/image" Target="../media/image91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3" Type="http://schemas.openxmlformats.org/officeDocument/2006/relationships/image" Target="../media/image1552.png"/><Relationship Id="rId7" Type="http://schemas.openxmlformats.org/officeDocument/2006/relationships/image" Target="../media/image158.png"/><Relationship Id="rId2" Type="http://schemas.openxmlformats.org/officeDocument/2006/relationships/image" Target="../media/image1481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61.png"/><Relationship Id="rId5" Type="http://schemas.openxmlformats.org/officeDocument/2006/relationships/image" Target="../media/image159.png"/><Relationship Id="rId10" Type="http://schemas.openxmlformats.org/officeDocument/2006/relationships/image" Target="../media/image175.png"/><Relationship Id="rId4" Type="http://schemas.openxmlformats.org/officeDocument/2006/relationships/image" Target="../media/image1561.png"/><Relationship Id="rId9" Type="http://schemas.openxmlformats.org/officeDocument/2006/relationships/image" Target="../media/image17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1.png"/><Relationship Id="rId13" Type="http://schemas.openxmlformats.org/officeDocument/2006/relationships/image" Target="../media/image1550.png"/><Relationship Id="rId18" Type="http://schemas.openxmlformats.org/officeDocument/2006/relationships/image" Target="../media/image1650.png"/><Relationship Id="rId3" Type="http://schemas.openxmlformats.org/officeDocument/2006/relationships/image" Target="../media/image1480.png"/><Relationship Id="rId21" Type="http://schemas.openxmlformats.org/officeDocument/2006/relationships/image" Target="../media/image1750.png"/><Relationship Id="rId7" Type="http://schemas.openxmlformats.org/officeDocument/2006/relationships/image" Target="../media/image1591.png"/><Relationship Id="rId12" Type="http://schemas.openxmlformats.org/officeDocument/2006/relationships/image" Target="../media/image1751.png"/><Relationship Id="rId17" Type="http://schemas.openxmlformats.org/officeDocument/2006/relationships/image" Target="../media/image182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79.png"/><Relationship Id="rId20" Type="http://schemas.openxmlformats.org/officeDocument/2006/relationships/image" Target="../media/image1830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560.png"/><Relationship Id="rId11" Type="http://schemas.openxmlformats.org/officeDocument/2006/relationships/image" Target="../media/image1720.png"/><Relationship Id="rId5" Type="http://schemas.openxmlformats.org/officeDocument/2006/relationships/image" Target="../media/image1551.png"/><Relationship Id="rId15" Type="http://schemas.openxmlformats.org/officeDocument/2006/relationships/image" Target="../media/image1590.png"/><Relationship Id="rId23" Type="http://schemas.openxmlformats.org/officeDocument/2006/relationships/image" Target="../media/image190.png"/><Relationship Id="rId10" Type="http://schemas.openxmlformats.org/officeDocument/2006/relationships/image" Target="../media/image1681.png"/><Relationship Id="rId19" Type="http://schemas.openxmlformats.org/officeDocument/2006/relationships/image" Target="../media/image183.png"/><Relationship Id="rId4" Type="http://schemas.openxmlformats.org/officeDocument/2006/relationships/image" Target="../media/image1460.png"/><Relationship Id="rId9" Type="http://schemas.openxmlformats.org/officeDocument/2006/relationships/image" Target="../media/image1651.png"/><Relationship Id="rId14" Type="http://schemas.openxmlformats.org/officeDocument/2006/relationships/image" Target="../media/image176.png"/><Relationship Id="rId22" Type="http://schemas.openxmlformats.org/officeDocument/2006/relationships/image" Target="../media/image18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13" Type="http://schemas.openxmlformats.org/officeDocument/2006/relationships/image" Target="../media/image202.png"/><Relationship Id="rId18" Type="http://schemas.openxmlformats.org/officeDocument/2006/relationships/image" Target="../media/image207.png"/><Relationship Id="rId3" Type="http://schemas.openxmlformats.org/officeDocument/2006/relationships/image" Target="../media/image192.png"/><Relationship Id="rId7" Type="http://schemas.openxmlformats.org/officeDocument/2006/relationships/image" Target="../media/image196.png"/><Relationship Id="rId12" Type="http://schemas.openxmlformats.org/officeDocument/2006/relationships/image" Target="../media/image201.png"/><Relationship Id="rId17" Type="http://schemas.openxmlformats.org/officeDocument/2006/relationships/image" Target="../media/image206.png"/><Relationship Id="rId2" Type="http://schemas.openxmlformats.org/officeDocument/2006/relationships/image" Target="../media/image191.png"/><Relationship Id="rId16" Type="http://schemas.openxmlformats.org/officeDocument/2006/relationships/image" Target="../media/image205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95.png"/><Relationship Id="rId11" Type="http://schemas.openxmlformats.org/officeDocument/2006/relationships/image" Target="../media/image200.png"/><Relationship Id="rId5" Type="http://schemas.openxmlformats.org/officeDocument/2006/relationships/image" Target="../media/image194.png"/><Relationship Id="rId15" Type="http://schemas.openxmlformats.org/officeDocument/2006/relationships/image" Target="../media/image204.png"/><Relationship Id="rId10" Type="http://schemas.openxmlformats.org/officeDocument/2006/relationships/image" Target="../media/image199.png"/><Relationship Id="rId19" Type="http://schemas.openxmlformats.org/officeDocument/2006/relationships/image" Target="../media/image208.png"/><Relationship Id="rId4" Type="http://schemas.openxmlformats.org/officeDocument/2006/relationships/image" Target="../media/image193.png"/><Relationship Id="rId9" Type="http://schemas.openxmlformats.org/officeDocument/2006/relationships/image" Target="../media/image198.png"/><Relationship Id="rId14" Type="http://schemas.openxmlformats.org/officeDocument/2006/relationships/image" Target="../media/image20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1.png"/><Relationship Id="rId13" Type="http://schemas.openxmlformats.org/officeDocument/2006/relationships/image" Target="../media/image1550.png"/><Relationship Id="rId18" Type="http://schemas.openxmlformats.org/officeDocument/2006/relationships/image" Target="../media/image1650.png"/><Relationship Id="rId3" Type="http://schemas.openxmlformats.org/officeDocument/2006/relationships/image" Target="../media/image1480.png"/><Relationship Id="rId21" Type="http://schemas.openxmlformats.org/officeDocument/2006/relationships/image" Target="../media/image1750.png"/><Relationship Id="rId7" Type="http://schemas.openxmlformats.org/officeDocument/2006/relationships/image" Target="../media/image1591.png"/><Relationship Id="rId12" Type="http://schemas.openxmlformats.org/officeDocument/2006/relationships/image" Target="../media/image1751.png"/><Relationship Id="rId17" Type="http://schemas.openxmlformats.org/officeDocument/2006/relationships/image" Target="../media/image182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79.png"/><Relationship Id="rId20" Type="http://schemas.openxmlformats.org/officeDocument/2006/relationships/image" Target="../media/image1830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560.png"/><Relationship Id="rId11" Type="http://schemas.openxmlformats.org/officeDocument/2006/relationships/image" Target="../media/image1720.png"/><Relationship Id="rId5" Type="http://schemas.openxmlformats.org/officeDocument/2006/relationships/image" Target="../media/image1551.png"/><Relationship Id="rId15" Type="http://schemas.openxmlformats.org/officeDocument/2006/relationships/image" Target="../media/image1590.png"/><Relationship Id="rId23" Type="http://schemas.openxmlformats.org/officeDocument/2006/relationships/image" Target="../media/image190.png"/><Relationship Id="rId10" Type="http://schemas.openxmlformats.org/officeDocument/2006/relationships/image" Target="../media/image1681.png"/><Relationship Id="rId19" Type="http://schemas.openxmlformats.org/officeDocument/2006/relationships/image" Target="../media/image183.png"/><Relationship Id="rId4" Type="http://schemas.openxmlformats.org/officeDocument/2006/relationships/image" Target="../media/image1460.png"/><Relationship Id="rId9" Type="http://schemas.openxmlformats.org/officeDocument/2006/relationships/image" Target="../media/image1651.png"/><Relationship Id="rId14" Type="http://schemas.openxmlformats.org/officeDocument/2006/relationships/image" Target="../media/image176.png"/><Relationship Id="rId22" Type="http://schemas.openxmlformats.org/officeDocument/2006/relationships/image" Target="../media/image18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1.png"/><Relationship Id="rId18" Type="http://schemas.openxmlformats.org/officeDocument/2006/relationships/image" Target="../media/image1890.png"/><Relationship Id="rId13" Type="http://schemas.openxmlformats.org/officeDocument/2006/relationships/image" Target="../media/image1550.png"/><Relationship Id="rId3" Type="http://schemas.openxmlformats.org/officeDocument/2006/relationships/image" Target="../media/image1460.png"/><Relationship Id="rId21" Type="http://schemas.openxmlformats.org/officeDocument/2006/relationships/image" Target="../media/image1650.png"/><Relationship Id="rId7" Type="http://schemas.openxmlformats.org/officeDocument/2006/relationships/image" Target="../media/image1500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79.png"/><Relationship Id="rId20" Type="http://schemas.openxmlformats.org/officeDocument/2006/relationships/image" Target="../media/image209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490.png"/><Relationship Id="rId5" Type="http://schemas.openxmlformats.org/officeDocument/2006/relationships/image" Target="../media/image1560.png"/><Relationship Id="rId15" Type="http://schemas.openxmlformats.org/officeDocument/2006/relationships/image" Target="../media/image1590.png"/><Relationship Id="rId23" Type="http://schemas.openxmlformats.org/officeDocument/2006/relationships/image" Target="../media/image210.png"/><Relationship Id="rId10" Type="http://schemas.openxmlformats.org/officeDocument/2006/relationships/image" Target="../media/image1820.png"/><Relationship Id="rId19" Type="http://schemas.openxmlformats.org/officeDocument/2006/relationships/image" Target="../media/image190.png"/><Relationship Id="rId4" Type="http://schemas.openxmlformats.org/officeDocument/2006/relationships/image" Target="../media/image1470.png"/><Relationship Id="rId9" Type="http://schemas.openxmlformats.org/officeDocument/2006/relationships/image" Target="../media/image1911.png"/><Relationship Id="rId14" Type="http://schemas.openxmlformats.org/officeDocument/2006/relationships/image" Target="../media/image176.png"/><Relationship Id="rId22" Type="http://schemas.openxmlformats.org/officeDocument/2006/relationships/image" Target="../media/image18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1.png"/><Relationship Id="rId18" Type="http://schemas.openxmlformats.org/officeDocument/2006/relationships/image" Target="../media/image1890.png"/><Relationship Id="rId13" Type="http://schemas.openxmlformats.org/officeDocument/2006/relationships/image" Target="../media/image1550.png"/><Relationship Id="rId3" Type="http://schemas.openxmlformats.org/officeDocument/2006/relationships/image" Target="../media/image1460.png"/><Relationship Id="rId21" Type="http://schemas.openxmlformats.org/officeDocument/2006/relationships/image" Target="../media/image190.png"/><Relationship Id="rId7" Type="http://schemas.openxmlformats.org/officeDocument/2006/relationships/image" Target="../media/image1500.png"/><Relationship Id="rId25" Type="http://schemas.openxmlformats.org/officeDocument/2006/relationships/image" Target="../media/image210.png"/><Relationship Id="rId2" Type="http://schemas.openxmlformats.org/officeDocument/2006/relationships/notesSlide" Target="../notesSlides/notesSlide11.xml"/><Relationship Id="rId20" Type="http://schemas.openxmlformats.org/officeDocument/2006/relationships/image" Target="../media/image1950.png"/><Relationship Id="rId16" Type="http://schemas.openxmlformats.org/officeDocument/2006/relationships/image" Target="../media/image179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490.png"/><Relationship Id="rId24" Type="http://schemas.openxmlformats.org/officeDocument/2006/relationships/image" Target="../media/image183.png"/><Relationship Id="rId5" Type="http://schemas.openxmlformats.org/officeDocument/2006/relationships/image" Target="../media/image1560.png"/><Relationship Id="rId15" Type="http://schemas.openxmlformats.org/officeDocument/2006/relationships/image" Target="../media/image1590.png"/><Relationship Id="rId23" Type="http://schemas.openxmlformats.org/officeDocument/2006/relationships/image" Target="../media/image1650.png"/><Relationship Id="rId10" Type="http://schemas.openxmlformats.org/officeDocument/2006/relationships/image" Target="../media/image1820.png"/><Relationship Id="rId19" Type="http://schemas.openxmlformats.org/officeDocument/2006/relationships/image" Target="../media/image1940.png"/><Relationship Id="rId4" Type="http://schemas.openxmlformats.org/officeDocument/2006/relationships/image" Target="../media/image1470.png"/><Relationship Id="rId9" Type="http://schemas.openxmlformats.org/officeDocument/2006/relationships/image" Target="../media/image1681.png"/><Relationship Id="rId14" Type="http://schemas.openxmlformats.org/officeDocument/2006/relationships/image" Target="../media/image176.png"/><Relationship Id="rId22" Type="http://schemas.openxmlformats.org/officeDocument/2006/relationships/image" Target="../media/image211.png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70.png"/><Relationship Id="rId26" Type="http://schemas.openxmlformats.org/officeDocument/2006/relationships/image" Target="../media/image1590.png"/><Relationship Id="rId3" Type="http://schemas.openxmlformats.org/officeDocument/2006/relationships/image" Target="../media/image1460.png"/><Relationship Id="rId21" Type="http://schemas.openxmlformats.org/officeDocument/2006/relationships/image" Target="../media/image1960.png"/><Relationship Id="rId25" Type="http://schemas.openxmlformats.org/officeDocument/2006/relationships/image" Target="../media/image176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500.png"/><Relationship Id="rId20" Type="http://schemas.openxmlformats.org/officeDocument/2006/relationships/image" Target="../media/image1950.png"/><Relationship Id="rId29" Type="http://schemas.openxmlformats.org/officeDocument/2006/relationships/image" Target="../media/image1650.png"/><Relationship Id="rId1" Type="http://schemas.openxmlformats.org/officeDocument/2006/relationships/slideLayout" Target="../slideLayouts/slideLayout26.xml"/><Relationship Id="rId24" Type="http://schemas.openxmlformats.org/officeDocument/2006/relationships/image" Target="../media/image1550.png"/><Relationship Id="rId15" Type="http://schemas.openxmlformats.org/officeDocument/2006/relationships/image" Target="../media/image1490.png"/><Relationship Id="rId23" Type="http://schemas.openxmlformats.org/officeDocument/2006/relationships/image" Target="../media/image1940.png"/><Relationship Id="rId28" Type="http://schemas.openxmlformats.org/officeDocument/2006/relationships/image" Target="../media/image211.png"/><Relationship Id="rId10" Type="http://schemas.openxmlformats.org/officeDocument/2006/relationships/image" Target="../media/image1680.png"/><Relationship Id="rId19" Type="http://schemas.openxmlformats.org/officeDocument/2006/relationships/image" Target="../media/image1820.png"/><Relationship Id="rId31" Type="http://schemas.openxmlformats.org/officeDocument/2006/relationships/image" Target="../media/image210.png"/><Relationship Id="rId14" Type="http://schemas.openxmlformats.org/officeDocument/2006/relationships/image" Target="../media/image1560.png"/><Relationship Id="rId9" Type="http://schemas.openxmlformats.org/officeDocument/2006/relationships/image" Target="../media/image1650.png"/><Relationship Id="rId22" Type="http://schemas.openxmlformats.org/officeDocument/2006/relationships/image" Target="../media/image1970.png"/><Relationship Id="rId27" Type="http://schemas.openxmlformats.org/officeDocument/2006/relationships/image" Target="../media/image179.png"/><Relationship Id="rId30" Type="http://schemas.openxmlformats.org/officeDocument/2006/relationships/image" Target="../media/image18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1.png"/><Relationship Id="rId13" Type="http://schemas.openxmlformats.org/officeDocument/2006/relationships/image" Target="../media/image2050.png"/><Relationship Id="rId3" Type="http://schemas.openxmlformats.org/officeDocument/2006/relationships/image" Target="../media/image1990.png"/><Relationship Id="rId7" Type="http://schemas.openxmlformats.org/officeDocument/2006/relationships/image" Target="../media/image2000.png"/><Relationship Id="rId12" Type="http://schemas.openxmlformats.org/officeDocument/2006/relationships/image" Target="../media/image2030.png"/><Relationship Id="rId17" Type="http://schemas.openxmlformats.org/officeDocument/2006/relationships/image" Target="../media/image2070.png"/><Relationship Id="rId2" Type="http://schemas.openxmlformats.org/officeDocument/2006/relationships/image" Target="../media/image71.png"/><Relationship Id="rId16" Type="http://schemas.openxmlformats.org/officeDocument/2006/relationships/image" Target="../media/image2090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010.png"/><Relationship Id="rId11" Type="http://schemas.openxmlformats.org/officeDocument/2006/relationships/image" Target="../media/image2040.png"/><Relationship Id="rId5" Type="http://schemas.openxmlformats.org/officeDocument/2006/relationships/image" Target="../media/image1980.png"/><Relationship Id="rId15" Type="http://schemas.openxmlformats.org/officeDocument/2006/relationships/image" Target="../media/image2080.png"/><Relationship Id="rId10" Type="http://schemas.openxmlformats.org/officeDocument/2006/relationships/image" Target="../media/image212.png"/><Relationship Id="rId4" Type="http://schemas.openxmlformats.org/officeDocument/2006/relationships/image" Target="../media/image2001.png"/><Relationship Id="rId9" Type="http://schemas.openxmlformats.org/officeDocument/2006/relationships/image" Target="../media/image2020.png"/><Relationship Id="rId14" Type="http://schemas.openxmlformats.org/officeDocument/2006/relationships/image" Target="../media/image206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1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652.png"/><Relationship Id="rId5" Type="http://schemas.openxmlformats.org/officeDocument/2006/relationships/image" Target="../media/image165.png"/><Relationship Id="rId4" Type="http://schemas.openxmlformats.org/officeDocument/2006/relationships/image" Target="../media/image21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6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20.png"/><Relationship Id="rId13" Type="http://schemas.openxmlformats.org/officeDocument/2006/relationships/image" Target="../media/image223.png"/><Relationship Id="rId18" Type="http://schemas.openxmlformats.org/officeDocument/2006/relationships/image" Target="../media/image226.png"/><Relationship Id="rId3" Type="http://schemas.openxmlformats.org/officeDocument/2006/relationships/image" Target="../media/image222.png"/><Relationship Id="rId7" Type="http://schemas.openxmlformats.org/officeDocument/2006/relationships/image" Target="../media/image145.png"/><Relationship Id="rId12" Type="http://schemas.openxmlformats.org/officeDocument/2006/relationships/image" Target="../media/image2220.png"/><Relationship Id="rId17" Type="http://schemas.openxmlformats.org/officeDocument/2006/relationships/image" Target="../media/image234.png"/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990.png"/><Relationship Id="rId11" Type="http://schemas.openxmlformats.org/officeDocument/2006/relationships/image" Target="../media/image2210.png"/><Relationship Id="rId5" Type="http://schemas.openxmlformats.org/officeDocument/2006/relationships/image" Target="../media/image770.png"/><Relationship Id="rId15" Type="http://schemas.openxmlformats.org/officeDocument/2006/relationships/image" Target="../media/image225.png"/><Relationship Id="rId10" Type="http://schemas.openxmlformats.org/officeDocument/2006/relationships/image" Target="../media/image2200.png"/><Relationship Id="rId4" Type="http://schemas.openxmlformats.org/officeDocument/2006/relationships/image" Target="../media/image760.png"/><Relationship Id="rId9" Type="http://schemas.openxmlformats.org/officeDocument/2006/relationships/image" Target="../media/image2190.png"/><Relationship Id="rId14" Type="http://schemas.openxmlformats.org/officeDocument/2006/relationships/image" Target="../media/image22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2.png"/><Relationship Id="rId13" Type="http://schemas.openxmlformats.org/officeDocument/2006/relationships/image" Target="../media/image245.png"/><Relationship Id="rId18" Type="http://schemas.openxmlformats.org/officeDocument/2006/relationships/image" Target="../media/image2290.png"/><Relationship Id="rId26" Type="http://schemas.openxmlformats.org/officeDocument/2006/relationships/image" Target="../media/image237.png"/><Relationship Id="rId3" Type="http://schemas.openxmlformats.org/officeDocument/2006/relationships/image" Target="../media/image227.png"/><Relationship Id="rId7" Type="http://schemas.openxmlformats.org/officeDocument/2006/relationships/image" Target="../media/image231.png"/><Relationship Id="rId12" Type="http://schemas.openxmlformats.org/officeDocument/2006/relationships/image" Target="../media/image2270.png"/><Relationship Id="rId17" Type="http://schemas.openxmlformats.org/officeDocument/2006/relationships/image" Target="../media/image249.png"/><Relationship Id="rId25" Type="http://schemas.openxmlformats.org/officeDocument/2006/relationships/image" Target="../media/image257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48.png"/><Relationship Id="rId20" Type="http://schemas.openxmlformats.org/officeDocument/2006/relationships/image" Target="../media/image235.png"/><Relationship Id="rId29" Type="http://schemas.openxmlformats.org/officeDocument/2006/relationships/image" Target="../media/image240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30.png"/><Relationship Id="rId11" Type="http://schemas.openxmlformats.org/officeDocument/2006/relationships/image" Target="../media/image243.png"/><Relationship Id="rId24" Type="http://schemas.openxmlformats.org/officeDocument/2006/relationships/image" Target="../media/image256.png"/><Relationship Id="rId5" Type="http://schemas.openxmlformats.org/officeDocument/2006/relationships/image" Target="../media/image229.png"/><Relationship Id="rId15" Type="http://schemas.openxmlformats.org/officeDocument/2006/relationships/image" Target="../media/image2280.png"/><Relationship Id="rId23" Type="http://schemas.openxmlformats.org/officeDocument/2006/relationships/image" Target="../media/image236.png"/><Relationship Id="rId28" Type="http://schemas.openxmlformats.org/officeDocument/2006/relationships/image" Target="../media/image239.png"/><Relationship Id="rId10" Type="http://schemas.openxmlformats.org/officeDocument/2006/relationships/image" Target="../media/image242.png"/><Relationship Id="rId19" Type="http://schemas.openxmlformats.org/officeDocument/2006/relationships/image" Target="../media/image233.png"/><Relationship Id="rId31" Type="http://schemas.openxmlformats.org/officeDocument/2006/relationships/image" Target="../media/image247.png"/><Relationship Id="rId4" Type="http://schemas.openxmlformats.org/officeDocument/2006/relationships/image" Target="../media/image228.png"/><Relationship Id="rId9" Type="http://schemas.openxmlformats.org/officeDocument/2006/relationships/image" Target="../media/image241.png"/><Relationship Id="rId14" Type="http://schemas.openxmlformats.org/officeDocument/2006/relationships/image" Target="../media/image246.png"/><Relationship Id="rId22" Type="http://schemas.openxmlformats.org/officeDocument/2006/relationships/image" Target="../media/image254.png"/><Relationship Id="rId27" Type="http://schemas.openxmlformats.org/officeDocument/2006/relationships/image" Target="../media/image238.png"/><Relationship Id="rId30" Type="http://schemas.openxmlformats.org/officeDocument/2006/relationships/image" Target="../media/image244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dirty="0"/>
              <a:t>Lecture 4 – Message authentication, UF-CMA,</a:t>
            </a:r>
            <a:br>
              <a:rPr lang="nb-NO" dirty="0"/>
            </a:br>
            <a:r>
              <a:rPr lang="nb-NO" dirty="0"/>
              <a:t>CBC-MAC, CMAC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dirty="0" smtClean="0"/>
              <a:t>20.09.2023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loud 16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2" name="Down Arrow 1"/>
          <p:cNvSpPr/>
          <p:nvPr/>
        </p:nvSpPr>
        <p:spPr bwMode="auto">
          <a:xfrm>
            <a:off x="5857051" y="3265566"/>
            <a:ext cx="444708" cy="1065101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32412" y="4616970"/>
            <a:ext cx="97455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read message 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bg1">
                    <a:lumMod val="95000"/>
                  </a:schemeClr>
                </a:solidFill>
              </a:rPr>
              <a:t>Data integrity: </a:t>
            </a:r>
            <a:r>
              <a:rPr lang="nb-NO" sz="2000" dirty="0">
                <a:solidFill>
                  <a:schemeClr val="bg1">
                    <a:lumMod val="95000"/>
                  </a:schemeClr>
                </a:solidFill>
              </a:rPr>
              <a:t>adversary should not be able to modify message 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bg1">
                    <a:lumMod val="95000"/>
                  </a:schemeClr>
                </a:solidFill>
              </a:rPr>
              <a:t>Data 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authenticity</a:t>
            </a:r>
            <a:r>
              <a:rPr lang="nb-NO" sz="2000" b="1" dirty="0">
                <a:solidFill>
                  <a:schemeClr val="bg1">
                    <a:lumMod val="95000"/>
                  </a:schemeClr>
                </a:solidFill>
              </a:rPr>
              <a:t>: </a:t>
            </a:r>
            <a:r>
              <a:rPr lang="nb-NO" sz="2000" dirty="0">
                <a:solidFill>
                  <a:schemeClr val="bg1">
                    <a:lumMod val="95000"/>
                  </a:schemeClr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nb-NO" sz="2000" dirty="0">
                <a:solidFill>
                  <a:schemeClr val="bg1">
                    <a:lumMod val="95000"/>
                  </a:schemeClr>
                </a:solidFill>
              </a:rPr>
              <a:t>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tx2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 bwMode="auto">
          <a:xfrm>
            <a:off x="3143250" y="3252866"/>
            <a:ext cx="632079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01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loud 20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43250" y="3252866"/>
            <a:ext cx="194994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974551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bg1">
                    <a:lumMod val="95000"/>
                  </a:schemeClr>
                </a:solidFill>
              </a:rPr>
              <a:t>Data privacy: </a:t>
            </a:r>
            <a:r>
              <a:rPr lang="nb-NO" sz="2000" dirty="0">
                <a:solidFill>
                  <a:schemeClr val="bg1">
                    <a:lumMod val="95000"/>
                  </a:schemeClr>
                </a:solidFill>
              </a:rPr>
              <a:t>adversary should not be able to read message 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modify message 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</a:t>
            </a:r>
            <a:r>
              <a:rPr lang="nb-NO" sz="2000" dirty="0">
                <a:solidFill>
                  <a:schemeClr val="tx2"/>
                </a:solidFill>
              </a:rPr>
              <a:t>  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7" name="Explosion 1 6"/>
          <p:cNvSpPr/>
          <p:nvPr/>
        </p:nvSpPr>
        <p:spPr bwMode="auto">
          <a:xfrm>
            <a:off x="5093198" y="2940577"/>
            <a:ext cx="884419" cy="581936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Arc 28"/>
          <p:cNvSpPr/>
          <p:nvPr/>
        </p:nvSpPr>
        <p:spPr bwMode="auto">
          <a:xfrm rot="17228160">
            <a:off x="6030022" y="3215993"/>
            <a:ext cx="1840547" cy="1926129"/>
          </a:xfrm>
          <a:prstGeom prst="arc">
            <a:avLst>
              <a:gd name="adj1" fmla="val 15112936"/>
              <a:gd name="adj2" fmla="val 2051618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>
            <a:off x="7420131" y="3252866"/>
            <a:ext cx="204390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6956103" y="3000889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FF0000"/>
                </a:solidFill>
              </a:rPr>
              <a:t>M'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17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4831153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229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Goal: </a:t>
            </a:r>
            <a:r>
              <a:rPr lang="en-US" i="1" dirty="0"/>
              <a:t>integrity</a:t>
            </a:r>
            <a:r>
              <a:rPr lang="en-US" dirty="0" smtClean="0"/>
              <a:t>, </a:t>
            </a:r>
            <a:r>
              <a:rPr lang="en-US" dirty="0"/>
              <a:t>not privacy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Examples: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Protecting OS system files against tampering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Browser cookies stored by web servers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Control signals in network management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65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Encryption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≠ integrity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479" y="2038974"/>
            <a:ext cx="2109107" cy="1687286"/>
          </a:xfrm>
          <a:prstGeom prst="rect">
            <a:avLst/>
          </a:prstGeom>
        </p:spPr>
      </p:pic>
      <p:cxnSp>
        <p:nvCxnSpPr>
          <p:cNvPr id="9" name="Straight Arrow Connector 8"/>
          <p:cNvCxnSpPr>
            <a:endCxn id="8" idx="1"/>
          </p:cNvCxnSpPr>
          <p:nvPr/>
        </p:nvCxnSpPr>
        <p:spPr bwMode="auto">
          <a:xfrm>
            <a:off x="2426841" y="2882617"/>
            <a:ext cx="6153638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Rounded Rectangle 29"/>
          <p:cNvSpPr/>
          <p:nvPr/>
        </p:nvSpPr>
        <p:spPr bwMode="auto">
          <a:xfrm>
            <a:off x="3338074" y="1347213"/>
            <a:ext cx="3530086" cy="358797"/>
          </a:xfrm>
          <a:prstGeom prst="roundRect">
            <a:avLst/>
          </a:prstGeom>
          <a:solidFill>
            <a:srgbClr val="FFDFDA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nsolas" panose="020B0609020204030204" pitchFamily="49" charset="0"/>
              </a:rPr>
              <a:t> 0110100     1110    100101100110</a:t>
            </a:r>
          </a:p>
        </p:txBody>
      </p:sp>
      <p:sp>
        <p:nvSpPr>
          <p:cNvPr id="7" name="Flowchart: Or 6"/>
          <p:cNvSpPr/>
          <p:nvPr/>
        </p:nvSpPr>
        <p:spPr bwMode="auto">
          <a:xfrm>
            <a:off x="4804522" y="1825775"/>
            <a:ext cx="249619" cy="253999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sp>
        <p:nvSpPr>
          <p:cNvPr id="22" name="Rounded Rectangle 21"/>
          <p:cNvSpPr/>
          <p:nvPr/>
        </p:nvSpPr>
        <p:spPr bwMode="auto">
          <a:xfrm>
            <a:off x="3338074" y="3270928"/>
            <a:ext cx="3530086" cy="358797"/>
          </a:xfrm>
          <a:prstGeom prst="roundRect">
            <a:avLst/>
          </a:prstGeom>
          <a:solidFill>
            <a:srgbClr val="CCEFD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nsolas" panose="020B0609020204030204" pitchFamily="49" charset="0"/>
              </a:rPr>
              <a:t> 1111110     0100    100101101100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92301" y="5928769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"Send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3135" y="2073835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 Bob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460896" y="5928769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$3850</a:t>
            </a:r>
            <a:r>
              <a:rPr lang="en-US" sz="1600" dirty="0"/>
              <a:t>"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443969" y="2057587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"Send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820114" y="2073835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$10"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242104" y="5928769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Bob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55001" y="2116160"/>
            <a:ext cx="921083" cy="1715031"/>
          </a:xfrm>
          <a:prstGeom prst="rect">
            <a:avLst/>
          </a:prstGeom>
        </p:spPr>
      </p:pic>
      <p:grpSp>
        <p:nvGrpSpPr>
          <p:cNvPr id="41" name="Group 40"/>
          <p:cNvGrpSpPr/>
          <p:nvPr/>
        </p:nvGrpSpPr>
        <p:grpSpPr>
          <a:xfrm>
            <a:off x="4888431" y="4454527"/>
            <a:ext cx="737875" cy="1433853"/>
            <a:chOff x="5288194" y="4546599"/>
            <a:chExt cx="737875" cy="1433853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8194" y="4546599"/>
              <a:ext cx="737875" cy="1433853"/>
            </a:xfrm>
            <a:prstGeom prst="rect">
              <a:avLst/>
            </a:prstGeom>
          </p:spPr>
        </p:pic>
        <p:sp>
          <p:nvSpPr>
            <p:cNvPr id="43" name="Oval 42"/>
            <p:cNvSpPr/>
            <p:nvPr/>
          </p:nvSpPr>
          <p:spPr bwMode="auto">
            <a:xfrm>
              <a:off x="5511856" y="4777674"/>
              <a:ext cx="49873" cy="52618"/>
            </a:xfrm>
            <a:prstGeom prst="ellipse">
              <a:avLst/>
            </a:prstGeom>
            <a:solidFill>
              <a:srgbClr val="FF0000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sp>
          <p:nvSpPr>
            <p:cNvPr id="44" name="Oval 43"/>
            <p:cNvSpPr/>
            <p:nvPr/>
          </p:nvSpPr>
          <p:spPr bwMode="auto">
            <a:xfrm>
              <a:off x="5734737" y="4753270"/>
              <a:ext cx="49873" cy="52618"/>
            </a:xfrm>
            <a:prstGeom prst="ellipse">
              <a:avLst/>
            </a:prstGeom>
            <a:solidFill>
              <a:srgbClr val="FF0000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900852" y="1641118"/>
                <a:ext cx="15397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CTR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0852" y="1641118"/>
                <a:ext cx="1539724" cy="338554"/>
              </a:xfrm>
              <a:prstGeom prst="rect">
                <a:avLst/>
              </a:prstGeom>
              <a:blipFill>
                <a:blip r:embed="rId5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803110" y="1614220"/>
                <a:ext cx="15397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CTR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110" y="1614220"/>
                <a:ext cx="1539724" cy="338554"/>
              </a:xfrm>
              <a:prstGeom prst="rect">
                <a:avLst/>
              </a:prstGeom>
              <a:blipFill>
                <a:blip r:embed="rId6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ounded Rectangle 28"/>
          <p:cNvSpPr/>
          <p:nvPr/>
        </p:nvSpPr>
        <p:spPr bwMode="auto">
          <a:xfrm>
            <a:off x="3338074" y="2379892"/>
            <a:ext cx="3530086" cy="35879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Consolas" panose="020B0609020204030204" pitchFamily="49" charset="0"/>
              </a:rPr>
              <a:t> 1001010     1010    000000001010 </a:t>
            </a:r>
          </a:p>
        </p:txBody>
      </p:sp>
      <p:sp>
        <p:nvSpPr>
          <p:cNvPr id="47" name="Rounded Rectangle 46"/>
          <p:cNvSpPr/>
          <p:nvPr/>
        </p:nvSpPr>
        <p:spPr bwMode="auto">
          <a:xfrm>
            <a:off x="7941119" y="5441193"/>
            <a:ext cx="3604054" cy="35879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Consolas" panose="020B0609020204030204" pitchFamily="49" charset="0"/>
              </a:rPr>
              <a:t> 1001010     1010     </a:t>
            </a:r>
            <a:r>
              <a:rPr lang="en-US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1111</a:t>
            </a:r>
            <a:r>
              <a:rPr lang="en-US" sz="1400" dirty="0">
                <a:latin typeface="Consolas" panose="020B0609020204030204" pitchFamily="49" charset="0"/>
              </a:rPr>
              <a:t>00001010 </a:t>
            </a:r>
          </a:p>
        </p:txBody>
      </p:sp>
      <p:sp>
        <p:nvSpPr>
          <p:cNvPr id="26" name="Rounded Rectangle 25"/>
          <p:cNvSpPr/>
          <p:nvPr/>
        </p:nvSpPr>
        <p:spPr bwMode="auto">
          <a:xfrm>
            <a:off x="7924376" y="4670049"/>
            <a:ext cx="3621100" cy="358797"/>
          </a:xfrm>
          <a:prstGeom prst="roundRect">
            <a:avLst/>
          </a:prstGeom>
          <a:solidFill>
            <a:srgbClr val="FFDFDA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nsolas" panose="020B0609020204030204" pitchFamily="49" charset="0"/>
              </a:rPr>
              <a:t> 0110100     1110     100101100110</a:t>
            </a:r>
          </a:p>
        </p:txBody>
      </p:sp>
      <p:sp>
        <p:nvSpPr>
          <p:cNvPr id="27" name="Flowchart: Or 26"/>
          <p:cNvSpPr/>
          <p:nvPr/>
        </p:nvSpPr>
        <p:spPr bwMode="auto">
          <a:xfrm>
            <a:off x="9493527" y="4336876"/>
            <a:ext cx="249619" cy="253999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474466" y="5064545"/>
            <a:ext cx="3211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=</a:t>
            </a:r>
          </a:p>
        </p:txBody>
      </p:sp>
      <p:sp>
        <p:nvSpPr>
          <p:cNvPr id="32" name="Rounded Rectangle 31"/>
          <p:cNvSpPr/>
          <p:nvPr/>
        </p:nvSpPr>
        <p:spPr bwMode="auto">
          <a:xfrm>
            <a:off x="3338074" y="3270928"/>
            <a:ext cx="3530086" cy="358797"/>
          </a:xfrm>
          <a:prstGeom prst="roundRect">
            <a:avLst/>
          </a:prstGeom>
          <a:solidFill>
            <a:srgbClr val="CCEFD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nsolas" panose="020B0609020204030204" pitchFamily="49" charset="0"/>
              </a:rPr>
              <a:t> 1111110     0100    </a:t>
            </a:r>
            <a:r>
              <a:rPr lang="en-US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0110</a:t>
            </a:r>
            <a:r>
              <a:rPr lang="en-US" sz="1400" dirty="0">
                <a:latin typeface="Consolas" panose="020B0609020204030204" pitchFamily="49" charset="0"/>
              </a:rPr>
              <a:t>01101100</a:t>
            </a:r>
          </a:p>
        </p:txBody>
      </p:sp>
      <p:sp>
        <p:nvSpPr>
          <p:cNvPr id="34" name="Rounded Rectangle 33"/>
          <p:cNvSpPr/>
          <p:nvPr/>
        </p:nvSpPr>
        <p:spPr bwMode="auto">
          <a:xfrm>
            <a:off x="7941119" y="3908403"/>
            <a:ext cx="3621100" cy="358797"/>
          </a:xfrm>
          <a:prstGeom prst="roundRect">
            <a:avLst/>
          </a:prstGeom>
          <a:solidFill>
            <a:srgbClr val="CCEFD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nsolas" panose="020B0609020204030204" pitchFamily="49" charset="0"/>
              </a:rPr>
              <a:t> 1111110     0100     </a:t>
            </a:r>
            <a:r>
              <a:rPr lang="en-US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0110</a:t>
            </a:r>
            <a:r>
              <a:rPr lang="en-US" sz="1400" dirty="0">
                <a:latin typeface="Consolas" panose="020B0609020204030204" pitchFamily="49" charset="0"/>
              </a:rPr>
              <a:t>01101100</a:t>
            </a:r>
          </a:p>
        </p:txBody>
      </p:sp>
    </p:spTree>
    <p:extLst>
      <p:ext uri="{BB962C8B-B14F-4D97-AF65-F5344CB8AC3E}">
        <p14:creationId xmlns:p14="http://schemas.microsoft.com/office/powerpoint/2010/main" val="1903788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7" grpId="0" animBg="1"/>
      <p:bldP spid="22" grpId="0" animBg="1"/>
      <p:bldP spid="22" grpId="1" animBg="1"/>
      <p:bldP spid="24" grpId="0"/>
      <p:bldP spid="36" grpId="0"/>
      <p:bldP spid="39" grpId="0"/>
      <p:bldP spid="45" grpId="0"/>
      <p:bldP spid="46" grpId="0"/>
      <p:bldP spid="29" grpId="0" animBg="1"/>
      <p:bldP spid="47" grpId="0" animBg="1"/>
      <p:bldP spid="26" grpId="0" animBg="1"/>
      <p:bldP spid="27" grpId="0" animBg="1"/>
      <p:bldP spid="28" grpId="0"/>
      <p:bldP spid="32" grpId="0" animBg="1"/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 authentication – idea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431" y="2510630"/>
            <a:ext cx="1599352" cy="13994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137" y="2510630"/>
            <a:ext cx="1599352" cy="1399433"/>
          </a:xfrm>
          <a:prstGeom prst="rect">
            <a:avLst/>
          </a:prstGeom>
        </p:spPr>
      </p:pic>
      <p:cxnSp>
        <p:nvCxnSpPr>
          <p:cNvPr id="6" name="Straight Arrow Connector 5"/>
          <p:cNvCxnSpPr>
            <a:stCxn id="4" idx="3"/>
            <a:endCxn id="5" idx="1"/>
          </p:cNvCxnSpPr>
          <p:nvPr/>
        </p:nvCxnSpPr>
        <p:spPr bwMode="auto">
          <a:xfrm>
            <a:off x="3820783" y="3210346"/>
            <a:ext cx="4280354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 bwMode="auto">
              <a:xfrm>
                <a:off x="4243144" y="2785849"/>
                <a:ext cx="2592305" cy="31451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43144" y="2785849"/>
                <a:ext cx="2592305" cy="314518"/>
              </a:xfrm>
              <a:prstGeom prst="rect">
                <a:avLst/>
              </a:prstGeom>
              <a:blipFill rotWithShape="0">
                <a:blip r:embed="rId3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 bwMode="auto">
              <a:xfrm>
                <a:off x="6952287" y="2785849"/>
                <a:ext cx="451161" cy="3145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2287" y="2785849"/>
                <a:ext cx="451161" cy="314518"/>
              </a:xfrm>
              <a:prstGeom prst="rect">
                <a:avLst/>
              </a:prstGeom>
              <a:blipFill>
                <a:blip r:embed="rId4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127258" y="3909188"/>
                <a:ext cx="19715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Generate tag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7258" y="3909188"/>
                <a:ext cx="1971533" cy="369332"/>
              </a:xfrm>
              <a:prstGeom prst="rect">
                <a:avLst/>
              </a:prstGeom>
              <a:blipFill>
                <a:blip r:embed="rId5"/>
                <a:stretch>
                  <a:fillRect l="-2786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>
            <a:endCxn id="4" idx="1"/>
          </p:cNvCxnSpPr>
          <p:nvPr/>
        </p:nvCxnSpPr>
        <p:spPr bwMode="auto">
          <a:xfrm>
            <a:off x="1670116" y="3210346"/>
            <a:ext cx="55131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68674" y="2972183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674" y="2972183"/>
                <a:ext cx="580522" cy="4046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278937" y="3909188"/>
                <a:ext cx="1653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b="0" dirty="0" err="1"/>
                  <a:t>Verify</a:t>
                </a:r>
                <a:r>
                  <a:rPr lang="nb-NO" b="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8937" y="3909188"/>
                <a:ext cx="1653003" cy="369332"/>
              </a:xfrm>
              <a:prstGeom prst="rect">
                <a:avLst/>
              </a:prstGeom>
              <a:blipFill>
                <a:blip r:embed="rId7"/>
                <a:stretch>
                  <a:fillRect l="-2952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>
            <a:off x="9569791" y="2972183"/>
            <a:ext cx="9353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0452558" y="2754628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2558" y="2754628"/>
                <a:ext cx="580522" cy="40469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2615751" y="2435117"/>
            <a:ext cx="994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Sender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8819" y="2435117"/>
            <a:ext cx="1103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Receiver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81835" y="3443391"/>
            <a:ext cx="1067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INVALID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9595270" y="3376874"/>
            <a:ext cx="9353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TextBox 24"/>
          <p:cNvSpPr txBox="1"/>
          <p:nvPr/>
        </p:nvSpPr>
        <p:spPr>
          <a:xfrm>
            <a:off x="9562817" y="2572983"/>
            <a:ext cx="986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VALID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470100" y="3183233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0100" y="3183233"/>
                <a:ext cx="580522" cy="4046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331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 authentication – idea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431" y="2510630"/>
            <a:ext cx="1599352" cy="13994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137" y="2510630"/>
            <a:ext cx="1599352" cy="1399433"/>
          </a:xfrm>
          <a:prstGeom prst="rect">
            <a:avLst/>
          </a:prstGeom>
        </p:spPr>
      </p:pic>
      <p:cxnSp>
        <p:nvCxnSpPr>
          <p:cNvPr id="6" name="Straight Arrow Connector 5"/>
          <p:cNvCxnSpPr>
            <a:stCxn id="4" idx="3"/>
            <a:endCxn id="5" idx="1"/>
          </p:cNvCxnSpPr>
          <p:nvPr/>
        </p:nvCxnSpPr>
        <p:spPr bwMode="auto">
          <a:xfrm>
            <a:off x="3820783" y="3210346"/>
            <a:ext cx="4280354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 bwMode="auto">
              <a:xfrm>
                <a:off x="4243144" y="2785849"/>
                <a:ext cx="2592305" cy="31451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43144" y="2785849"/>
                <a:ext cx="2592305" cy="314518"/>
              </a:xfrm>
              <a:prstGeom prst="rect">
                <a:avLst/>
              </a:prstGeom>
              <a:blipFill rotWithShape="0">
                <a:blip r:embed="rId3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 bwMode="auto">
              <a:xfrm>
                <a:off x="6952287" y="2785849"/>
                <a:ext cx="451161" cy="3145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2287" y="2785849"/>
                <a:ext cx="451161" cy="314518"/>
              </a:xfrm>
              <a:prstGeom prst="rect">
                <a:avLst/>
              </a:prstGeom>
              <a:blipFill>
                <a:blip r:embed="rId4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963164" y="3890589"/>
                <a:ext cx="21158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SHA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‐256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3164" y="3890589"/>
                <a:ext cx="211588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>
            <a:endCxn id="4" idx="1"/>
          </p:cNvCxnSpPr>
          <p:nvPr/>
        </p:nvCxnSpPr>
        <p:spPr bwMode="auto">
          <a:xfrm>
            <a:off x="1670116" y="3210346"/>
            <a:ext cx="55131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68674" y="2972183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674" y="2972183"/>
                <a:ext cx="580522" cy="4046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690067" y="3890589"/>
                <a:ext cx="2421489" cy="12752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b="0" i="0" dirty="0" smtClean="0">
                          <a:latin typeface="Cambria Math" panose="02040503050406030204" pitchFamily="18" charset="0"/>
                        </a:rPr>
                        <m:t>SHA</m:t>
                      </m:r>
                      <m:r>
                        <a:rPr lang="nb-NO" b="0" i="0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‐256</m:t>
                      </m:r>
                      <m:d>
                        <m:dPr>
                          <m:ctrlPr>
                            <a:rPr lang="nb-NO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0067" y="3890589"/>
                <a:ext cx="2421489" cy="12752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>
            <a:off x="9569791" y="2972183"/>
            <a:ext cx="9353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0452558" y="2754628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2558" y="2754628"/>
                <a:ext cx="580522" cy="40469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2615751" y="2435117"/>
            <a:ext cx="994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Sender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8819" y="2435117"/>
            <a:ext cx="1103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Receiver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81835" y="3443391"/>
            <a:ext cx="1067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INVALID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9595270" y="3376874"/>
            <a:ext cx="9353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TextBox 24"/>
          <p:cNvSpPr txBox="1"/>
          <p:nvPr/>
        </p:nvSpPr>
        <p:spPr>
          <a:xfrm>
            <a:off x="9562817" y="2572983"/>
            <a:ext cx="986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VALID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470100" y="3183233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0100" y="3183233"/>
                <a:ext cx="580522" cy="4046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236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 authentication – idea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431" y="2510630"/>
            <a:ext cx="1599352" cy="13994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137" y="2510630"/>
            <a:ext cx="1599352" cy="1399433"/>
          </a:xfrm>
          <a:prstGeom prst="rect">
            <a:avLst/>
          </a:prstGeom>
        </p:spPr>
      </p:pic>
      <p:cxnSp>
        <p:nvCxnSpPr>
          <p:cNvPr id="6" name="Straight Arrow Connector 5"/>
          <p:cNvCxnSpPr>
            <a:stCxn id="4" idx="3"/>
            <a:endCxn id="5" idx="1"/>
          </p:cNvCxnSpPr>
          <p:nvPr/>
        </p:nvCxnSpPr>
        <p:spPr bwMode="auto">
          <a:xfrm>
            <a:off x="3820783" y="3210346"/>
            <a:ext cx="4280354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 bwMode="auto">
              <a:xfrm>
                <a:off x="4243144" y="2785849"/>
                <a:ext cx="2592305" cy="31451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43144" y="2785849"/>
                <a:ext cx="2592305" cy="314518"/>
              </a:xfrm>
              <a:prstGeom prst="rect">
                <a:avLst/>
              </a:prstGeom>
              <a:blipFill rotWithShape="0">
                <a:blip r:embed="rId3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 bwMode="auto">
              <a:xfrm>
                <a:off x="6952287" y="2785849"/>
                <a:ext cx="451161" cy="3145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2287" y="2785849"/>
                <a:ext cx="451161" cy="314518"/>
              </a:xfrm>
              <a:prstGeom prst="rect">
                <a:avLst/>
              </a:prstGeom>
              <a:blipFill>
                <a:blip r:embed="rId4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963164" y="3890589"/>
                <a:ext cx="21158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SHA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‐256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3164" y="3890589"/>
                <a:ext cx="211588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>
            <a:endCxn id="4" idx="1"/>
          </p:cNvCxnSpPr>
          <p:nvPr/>
        </p:nvCxnSpPr>
        <p:spPr bwMode="auto">
          <a:xfrm>
            <a:off x="1670116" y="3210346"/>
            <a:ext cx="55131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68674" y="2972183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674" y="2972183"/>
                <a:ext cx="580522" cy="4046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690067" y="3890589"/>
                <a:ext cx="2421489" cy="12752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b="0" i="0" dirty="0" smtClean="0">
                          <a:latin typeface="Cambria Math" panose="02040503050406030204" pitchFamily="18" charset="0"/>
                        </a:rPr>
                        <m:t>SHA</m:t>
                      </m:r>
                      <m:r>
                        <a:rPr lang="nb-NO" b="0" i="0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‐256</m:t>
                      </m:r>
                      <m:d>
                        <m:dPr>
                          <m:ctrlPr>
                            <a:rPr lang="nb-NO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0067" y="3890589"/>
                <a:ext cx="2421489" cy="12752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>
            <a:off x="9569791" y="2972183"/>
            <a:ext cx="9353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0452558" y="2754628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2558" y="2754628"/>
                <a:ext cx="580522" cy="40469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2615751" y="2435117"/>
            <a:ext cx="994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Sender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8819" y="2435117"/>
            <a:ext cx="1103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Receiver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81835" y="3443391"/>
            <a:ext cx="1067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INVALID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9595270" y="3376874"/>
            <a:ext cx="9353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TextBox 24"/>
          <p:cNvSpPr txBox="1"/>
          <p:nvPr/>
        </p:nvSpPr>
        <p:spPr>
          <a:xfrm>
            <a:off x="9562817" y="2572983"/>
            <a:ext cx="986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VALID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470100" y="3183233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0100" y="3183233"/>
                <a:ext cx="580522" cy="4046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/>
          <p:cNvCxnSpPr/>
          <p:nvPr/>
        </p:nvCxnSpPr>
        <p:spPr bwMode="auto">
          <a:xfrm>
            <a:off x="4033219" y="2619783"/>
            <a:ext cx="3315849" cy="65719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/>
          <p:nvPr/>
        </p:nvCxnSpPr>
        <p:spPr bwMode="auto">
          <a:xfrm flipV="1">
            <a:off x="4004390" y="2578427"/>
            <a:ext cx="3173477" cy="75709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 bwMode="auto">
              <a:xfrm>
                <a:off x="4682566" y="3462980"/>
                <a:ext cx="2592305" cy="31451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82566" y="3462980"/>
                <a:ext cx="2592305" cy="314518"/>
              </a:xfrm>
              <a:prstGeom prst="rect">
                <a:avLst/>
              </a:prstGeom>
              <a:blipFill>
                <a:blip r:embed="rId10"/>
                <a:stretch>
                  <a:fillRect b="-7273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 bwMode="auto">
              <a:xfrm>
                <a:off x="7391709" y="3462980"/>
                <a:ext cx="451161" cy="314518"/>
              </a:xfrm>
              <a:prstGeom prst="rect">
                <a:avLst/>
              </a:prstGeom>
              <a:solidFill>
                <a:srgbClr val="F8CD62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91709" y="3462980"/>
                <a:ext cx="451161" cy="314518"/>
              </a:xfrm>
              <a:prstGeom prst="rect">
                <a:avLst/>
              </a:prstGeom>
              <a:blipFill>
                <a:blip r:embed="rId11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115407" y="4796352"/>
                <a:ext cx="273587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dirty="0">
                          <a:latin typeface="Cambria Math" panose="02040503050406030204" pitchFamily="18" charset="0"/>
                        </a:rPr>
                        <m:t>SHA</m:t>
                      </m:r>
                      <m:r>
                        <a:rPr lang="nb-NO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‐256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5407" y="4796352"/>
                <a:ext cx="2735878" cy="369332"/>
              </a:xfrm>
              <a:prstGeom prst="rect">
                <a:avLst/>
              </a:prstGeom>
              <a:blipFill>
                <a:blip r:embed="rId12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>
            <a:stCxn id="31" idx="0"/>
          </p:cNvCxnSpPr>
          <p:nvPr/>
        </p:nvCxnSpPr>
        <p:spPr bwMode="auto">
          <a:xfrm flipV="1">
            <a:off x="6483346" y="3890590"/>
            <a:ext cx="998242" cy="9057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82348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Message authentication schemes – syntax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Content Placeholder 61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640143"/>
              </a:xfrm>
            </p:spPr>
            <p:txBody>
              <a:bodyPr/>
              <a:lstStyle/>
              <a:p>
                <a:pPr marL="0" indent="0"/>
                <a:r>
                  <a:rPr lang="en-US" sz="1800" dirty="0"/>
                  <a:t>A </a:t>
                </a:r>
                <a:r>
                  <a:rPr lang="en-US" sz="1800" b="1" dirty="0"/>
                  <a:t>message authentication scheme </a:t>
                </a:r>
                <a:r>
                  <a:rPr lang="en-US" sz="1800" dirty="0"/>
                  <a:t>is a triple</a:t>
                </a:r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KeyGen</m:t>
                        </m:r>
                        <m:r>
                          <a:rPr lang="nb-NO" sz="18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Tag</m:t>
                        </m:r>
                        <m:r>
                          <a:rPr lang="nb-NO" sz="18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Vrfy</m:t>
                        </m:r>
                      </m:e>
                    </m:d>
                  </m:oMath>
                </a14:m>
                <a:r>
                  <a:rPr lang="en-US" sz="1800" dirty="0"/>
                  <a:t> of algorithms: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0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0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2" name="Content Placeholder 6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640143"/>
              </a:xfrm>
              <a:blipFill rotWithShape="0">
                <a:blip r:embed="rId3"/>
                <a:stretch>
                  <a:fillRect l="-438" t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971113" y="1897290"/>
                <a:ext cx="272407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Tag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113" y="1897290"/>
                <a:ext cx="2724079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3803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71113" y="1558736"/>
                <a:ext cx="185294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Tag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𝒯</m:t>
                      </m:r>
                    </m:oMath>
                  </m:oMathPara>
                </a14:m>
                <a:endParaRPr lang="en-US" sz="1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113" y="1558736"/>
                <a:ext cx="1852943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5592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971113" y="2501426"/>
                <a:ext cx="26648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Vrfy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𝒯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0,1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113" y="2501426"/>
                <a:ext cx="2664897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4119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71113" y="2854652"/>
                <a:ext cx="35232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Vrfy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Vrfy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m:rPr>
                          <m:lit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113" y="2854652"/>
                <a:ext cx="3523209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3114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>
            <a:grpSpLocks noChangeAspect="1"/>
          </p:cNvGrpSpPr>
          <p:nvPr/>
        </p:nvGrpSpPr>
        <p:grpSpPr>
          <a:xfrm>
            <a:off x="3570443" y="2375735"/>
            <a:ext cx="5617772" cy="2872475"/>
            <a:chOff x="2679179" y="2841451"/>
            <a:chExt cx="6709981" cy="3430942"/>
          </a:xfrm>
        </p:grpSpPr>
        <p:grpSp>
          <p:nvGrpSpPr>
            <p:cNvPr id="5" name="Group 4"/>
            <p:cNvGrpSpPr/>
            <p:nvPr/>
          </p:nvGrpSpPr>
          <p:grpSpPr>
            <a:xfrm>
              <a:off x="2679179" y="2841451"/>
              <a:ext cx="6709981" cy="3430942"/>
              <a:chOff x="2679179" y="2841451"/>
              <a:chExt cx="6709981" cy="3430942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2679179" y="2841451"/>
                <a:ext cx="6709981" cy="3430942"/>
                <a:chOff x="2341264" y="2445236"/>
                <a:chExt cx="6709981" cy="343094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4" name="TextBox 33"/>
                    <p:cNvSpPr txBox="1"/>
                    <p:nvPr/>
                  </p:nvSpPr>
                  <p:spPr>
                    <a:xfrm>
                      <a:off x="5265789" y="4389806"/>
                      <a:ext cx="673033" cy="40437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oMath>
                        </m:oMathPara>
                      </a14:m>
                      <a:endParaRPr lang="en-US" sz="1600" dirty="0"/>
                    </a:p>
                  </p:txBody>
                </p:sp>
              </mc:Choice>
              <mc:Fallback xmlns="">
                <p:sp>
                  <p:nvSpPr>
                    <p:cNvPr id="34" name="TextBox 3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265789" y="4389806"/>
                      <a:ext cx="673033" cy="400110"/>
                    </a:xfrm>
                    <a:prstGeom prst="rect">
                      <a:avLst/>
                    </a:prstGeom>
                    <a:blipFill rotWithShape="0">
                      <a:blip r:embed="rId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grpSp>
              <p:nvGrpSpPr>
                <p:cNvPr id="2" name="Group 1"/>
                <p:cNvGrpSpPr/>
                <p:nvPr/>
              </p:nvGrpSpPr>
              <p:grpSpPr>
                <a:xfrm>
                  <a:off x="2341264" y="2445236"/>
                  <a:ext cx="6709981" cy="3430942"/>
                  <a:chOff x="2341264" y="2445236"/>
                  <a:chExt cx="6709981" cy="3430942"/>
                </a:xfrm>
              </p:grpSpPr>
              <p:sp>
                <p:nvSpPr>
                  <p:cNvPr id="26" name="TextBox 25"/>
                  <p:cNvSpPr txBox="1"/>
                  <p:nvPr/>
                </p:nvSpPr>
                <p:spPr>
                  <a:xfrm>
                    <a:off x="5023668" y="5471802"/>
                    <a:ext cx="1827833" cy="4043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nb-NO" sz="1600" dirty="0"/>
                      <a:t>Adversary</a:t>
                    </a:r>
                    <a:endParaRPr lang="en-US" sz="1600" dirty="0"/>
                  </a:p>
                </p:txBody>
              </p:sp>
              <p:cxnSp>
                <p:nvCxnSpPr>
                  <p:cNvPr id="42" name="Elbow Connector 41"/>
                  <p:cNvCxnSpPr>
                    <a:stCxn id="70" idx="1"/>
                    <a:endCxn id="10" idx="0"/>
                  </p:cNvCxnSpPr>
                  <p:nvPr/>
                </p:nvCxnSpPr>
                <p:spPr bwMode="auto">
                  <a:xfrm rot="10800000" flipV="1">
                    <a:off x="3702996" y="3748710"/>
                    <a:ext cx="1582922" cy="631355"/>
                  </a:xfrm>
                  <a:prstGeom prst="bentConnector2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6" name="TextBox 45"/>
                      <p:cNvSpPr txBox="1"/>
                      <p:nvPr/>
                    </p:nvSpPr>
                    <p:spPr>
                      <a:xfrm>
                        <a:off x="2341264" y="4563399"/>
                        <a:ext cx="481343" cy="40437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oMath>
                          </m:oMathPara>
                        </a14:m>
                        <a:endParaRPr lang="en-US" sz="1600" dirty="0"/>
                      </a:p>
                    </p:txBody>
                  </p:sp>
                </mc:Choice>
                <mc:Fallback xmlns="">
                  <p:sp>
                    <p:nvSpPr>
                      <p:cNvPr id="46" name="TextBox 45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341264" y="4563399"/>
                        <a:ext cx="481343" cy="404376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47" name="Straight Arrow Connector 46"/>
                  <p:cNvCxnSpPr>
                    <a:stCxn id="45" idx="3"/>
                  </p:cNvCxnSpPr>
                  <p:nvPr/>
                </p:nvCxnSpPr>
                <p:spPr bwMode="auto">
                  <a:xfrm>
                    <a:off x="7915000" y="4764070"/>
                    <a:ext cx="471931" cy="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0" name="TextBox 49"/>
                      <p:cNvSpPr txBox="1"/>
                      <p:nvPr/>
                    </p:nvSpPr>
                    <p:spPr>
                      <a:xfrm>
                        <a:off x="8409610" y="4556289"/>
                        <a:ext cx="641635" cy="40437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14:m>
                          <m:oMath xmlns:m="http://schemas.openxmlformats.org/officeDocument/2006/math"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lit/>
                              </m:r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oMath>
                        </a14:m>
                        <a:r>
                          <a:rPr lang="nb-NO" sz="1600" dirty="0"/>
                          <a:t>  </a:t>
                        </a:r>
                        <a:endParaRPr lang="en-US" sz="1600" dirty="0"/>
                      </a:p>
                    </p:txBody>
                  </p:sp>
                </mc:Choice>
                <mc:Fallback xmlns="">
                  <p:sp>
                    <p:nvSpPr>
                      <p:cNvPr id="50" name="TextBox 49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8409610" y="4556289"/>
                        <a:ext cx="641635" cy="404376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 b="-10714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3" name="Down Arrow 62"/>
                  <p:cNvSpPr/>
                  <p:nvPr/>
                </p:nvSpPr>
                <p:spPr bwMode="auto">
                  <a:xfrm>
                    <a:off x="5449256" y="4773124"/>
                    <a:ext cx="301839" cy="646170"/>
                  </a:xfrm>
                  <a:prstGeom prst="downArrow">
                    <a:avLst/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0" name="TextBox 69"/>
                      <p:cNvSpPr txBox="1"/>
                      <p:nvPr/>
                    </p:nvSpPr>
                    <p:spPr>
                      <a:xfrm>
                        <a:off x="5285918" y="3546524"/>
                        <a:ext cx="510060" cy="40437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nb-NO" sz="1600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oMath>
                        </a14:m>
                        <a:endParaRPr lang="en-US" sz="1600" dirty="0"/>
                      </a:p>
                    </p:txBody>
                  </p:sp>
                </mc:Choice>
                <mc:Fallback xmlns="">
                  <p:sp>
                    <p:nvSpPr>
                      <p:cNvPr id="70" name="TextBox 69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285918" y="3546524"/>
                        <a:ext cx="510061" cy="400110"/>
                      </a:xfrm>
                      <a:prstGeom prst="rect">
                        <a:avLst/>
                      </a:prstGeom>
                      <a:blipFill rotWithShape="0">
                        <a:blip r:embed="rId11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79" name="Straight Arrow Connector 78"/>
                  <p:cNvCxnSpPr>
                    <a:stCxn id="27" idx="2"/>
                    <a:endCxn id="70" idx="0"/>
                  </p:cNvCxnSpPr>
                  <p:nvPr/>
                </p:nvCxnSpPr>
                <p:spPr bwMode="auto">
                  <a:xfrm flipH="1">
                    <a:off x="5540948" y="3184755"/>
                    <a:ext cx="1" cy="361768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0" name="Rounded Rectangle 9"/>
                      <p:cNvSpPr/>
                      <p:nvPr/>
                    </p:nvSpPr>
                    <p:spPr bwMode="auto">
                      <a:xfrm>
                        <a:off x="3276894" y="4380066"/>
                        <a:ext cx="852201" cy="768005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28575" cap="flat" cmpd="sng" algn="ctr">
                        <a:solidFill>
                          <a:schemeClr val="accent1">
                            <a:lumMod val="7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Tag</m:t>
                              </m:r>
                            </m:oMath>
                          </m:oMathPara>
                        </a14:m>
                        <a:endParaRPr kumimoji="0" lang="en-US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0" name="Rounded Rectangle 9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 bwMode="auto">
                      <a:xfrm>
                        <a:off x="3276894" y="4380066"/>
                        <a:ext cx="852201" cy="768005"/>
                      </a:xfrm>
                      <a:prstGeom prst="roundRect">
                        <a:avLst/>
                      </a:prstGeom>
                      <a:blipFill rotWithShape="0">
                        <a:blip r:embed="rId12"/>
                        <a:stretch>
                          <a:fillRect/>
                        </a:stretch>
                      </a:blipFill>
                      <a:ln w="28575" cap="flat" cmpd="sng" algn="ctr">
                        <a:solidFill>
                          <a:schemeClr val="accent1">
                            <a:lumMod val="7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7" name="Rounded Rectangle 26"/>
                      <p:cNvSpPr/>
                      <p:nvPr/>
                    </p:nvSpPr>
                    <p:spPr bwMode="auto">
                      <a:xfrm>
                        <a:off x="5022728" y="2445236"/>
                        <a:ext cx="1036442" cy="739519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28575" cap="flat" cmpd="sng" algn="ctr">
                        <a:solidFill>
                          <a:schemeClr val="accent1">
                            <a:lumMod val="7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m:oMathPara>
                        </a14:m>
                        <a:endParaRPr kumimoji="0" lang="en-US" sz="160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27" name="Rounded Rectangle 26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 bwMode="auto">
                      <a:xfrm>
                        <a:off x="5022728" y="2445236"/>
                        <a:ext cx="1036442" cy="739519"/>
                      </a:xfrm>
                      <a:prstGeom prst="roundRect">
                        <a:avLst/>
                      </a:prstGeom>
                      <a:blipFill rotWithShape="0">
                        <a:blip r:embed="rId13"/>
                        <a:stretch>
                          <a:fillRect l="-571"/>
                        </a:stretch>
                      </a:blipFill>
                      <a:ln w="28575" cap="flat" cmpd="sng" algn="ctr">
                        <a:solidFill>
                          <a:schemeClr val="accent1">
                            <a:lumMod val="7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5" name="Rounded Rectangle 44"/>
                      <p:cNvSpPr/>
                      <p:nvPr/>
                    </p:nvSpPr>
                    <p:spPr bwMode="auto">
                      <a:xfrm>
                        <a:off x="7053021" y="4380066"/>
                        <a:ext cx="861980" cy="768006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28575" cap="flat" cmpd="sng" algn="ctr">
                        <a:solidFill>
                          <a:schemeClr val="accent1">
                            <a:lumMod val="7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Vrfy</m:t>
                              </m:r>
                            </m:oMath>
                          </m:oMathPara>
                        </a14:m>
                        <a:endParaRPr kumimoji="0" lang="en-US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45" name="Rounded Rectangle 44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 bwMode="auto">
                      <a:xfrm>
                        <a:off x="7053021" y="4380066"/>
                        <a:ext cx="861980" cy="768006"/>
                      </a:xfrm>
                      <a:prstGeom prst="roundRect">
                        <a:avLst/>
                      </a:prstGeom>
                      <a:blipFill rotWithShape="0">
                        <a:blip r:embed="rId14"/>
                        <a:stretch>
                          <a:fillRect/>
                        </a:stretch>
                      </a:blipFill>
                      <a:ln w="28575" cap="flat" cmpd="sng" algn="ctr">
                        <a:solidFill>
                          <a:schemeClr val="accent1">
                            <a:lumMod val="7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41" name="Elbow Connector 40"/>
                  <p:cNvCxnSpPr>
                    <a:stCxn id="70" idx="3"/>
                    <a:endCxn id="45" idx="0"/>
                  </p:cNvCxnSpPr>
                  <p:nvPr/>
                </p:nvCxnSpPr>
                <p:spPr bwMode="auto">
                  <a:xfrm>
                    <a:off x="5795978" y="3748711"/>
                    <a:ext cx="1688032" cy="631355"/>
                  </a:xfrm>
                  <a:prstGeom prst="bentConnector2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21" name="Straight Arrow Connector 20"/>
                  <p:cNvCxnSpPr>
                    <a:stCxn id="10" idx="3"/>
                    <a:endCxn id="45" idx="1"/>
                  </p:cNvCxnSpPr>
                  <p:nvPr/>
                </p:nvCxnSpPr>
                <p:spPr bwMode="auto">
                  <a:xfrm>
                    <a:off x="4129095" y="4764069"/>
                    <a:ext cx="2923926" cy="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32" name="Straight Arrow Connector 31"/>
                  <p:cNvCxnSpPr/>
                  <p:nvPr/>
                </p:nvCxnSpPr>
                <p:spPr bwMode="auto">
                  <a:xfrm flipV="1">
                    <a:off x="2811230" y="4764069"/>
                    <a:ext cx="454287" cy="1518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4" name="TextBox 73"/>
                    <p:cNvSpPr txBox="1"/>
                    <p:nvPr/>
                  </p:nvSpPr>
                  <p:spPr>
                    <a:xfrm>
                      <a:off x="5660691" y="2470471"/>
                      <a:ext cx="481436" cy="3124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$</m:t>
                            </m:r>
                          </m:oMath>
                        </m:oMathPara>
                      </a14:m>
                      <a:endParaRPr lang="en-US" sz="1100" dirty="0"/>
                    </a:p>
                  </p:txBody>
                </p:sp>
              </mc:Choice>
              <mc:Fallback xmlns="">
                <p:sp>
                  <p:nvSpPr>
                    <p:cNvPr id="74" name="TextBox 7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660691" y="2470470"/>
                      <a:ext cx="481436" cy="307777"/>
                    </a:xfrm>
                    <a:prstGeom prst="rect">
                      <a:avLst/>
                    </a:prstGeom>
                    <a:blipFill rotWithShape="0">
                      <a:blip r:embed="rId15"/>
                      <a:stretch>
                        <a:fillRect b="-196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5" name="TextBox 64"/>
                    <p:cNvSpPr txBox="1"/>
                    <p:nvPr/>
                  </p:nvSpPr>
                  <p:spPr>
                    <a:xfrm>
                      <a:off x="3744128" y="4380066"/>
                      <a:ext cx="481436" cy="3124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$</m:t>
                            </m:r>
                          </m:oMath>
                        </m:oMathPara>
                      </a14:m>
                      <a:endParaRPr lang="en-US" sz="1100" dirty="0"/>
                    </a:p>
                  </p:txBody>
                </p:sp>
              </mc:Choice>
              <mc:Fallback xmlns="">
                <p:sp>
                  <p:nvSpPr>
                    <p:cNvPr id="65" name="TextBox 6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744128" y="4380066"/>
                      <a:ext cx="481436" cy="307777"/>
                    </a:xfrm>
                    <a:prstGeom prst="rect">
                      <a:avLst/>
                    </a:prstGeom>
                    <a:blipFill rotWithShape="0">
                      <a:blip r:embed="rId16"/>
                      <a:stretch>
                        <a:fillRect b="-2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30"/>
                  <p:cNvSpPr txBox="1"/>
                  <p:nvPr/>
                </p:nvSpPr>
                <p:spPr>
                  <a:xfrm>
                    <a:off x="4438712" y="4786021"/>
                    <a:ext cx="481436" cy="4043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31" name="TextBox 3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38712" y="4786021"/>
                    <a:ext cx="481436" cy="400110"/>
                  </a:xfrm>
                  <a:prstGeom prst="rect">
                    <a:avLst/>
                  </a:prstGeom>
                  <a:blipFill rotWithShape="0"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7860907" y="4786021"/>
                  <a:ext cx="481436" cy="3124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60907" y="4786021"/>
                  <a:ext cx="481436" cy="307777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b="-2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623392" y="4666661"/>
                <a:ext cx="9072151" cy="17851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Possible integrity security goals:</a:t>
                </a:r>
              </a:p>
              <a:p>
                <a:pPr marL="174625" lvl="1">
                  <a:spcBef>
                    <a:spcPts val="600"/>
                  </a:spcBef>
                  <a:buFontTx/>
                  <a:buChar char="-"/>
                </a:pPr>
                <a:r>
                  <a:rPr lang="en-US" dirty="0"/>
                  <a:t> Hard to recover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nb-NO" dirty="0"/>
              </a:p>
              <a:p>
                <a:pPr marL="174625" lvl="1">
                  <a:spcBef>
                    <a:spcPts val="600"/>
                  </a:spcBef>
                  <a:buFontTx/>
                  <a:buChar char="-"/>
                </a:pPr>
                <a:r>
                  <a:rPr lang="nb-NO" dirty="0"/>
                  <a:t> Hard to </a:t>
                </a:r>
                <a:r>
                  <a:rPr lang="nb-NO" b="1" dirty="0" err="1"/>
                  <a:t>forge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nb-NO" dirty="0"/>
                  <a:t> for a </a:t>
                </a:r>
                <a:r>
                  <a:rPr lang="nb-NO" dirty="0" err="1"/>
                  <a:t>specific</a:t>
                </a:r>
                <a:r>
                  <a:rPr lang="nb-NO" dirty="0"/>
                  <a:t> </a:t>
                </a:r>
                <a:r>
                  <a:rPr lang="nb-NO" dirty="0" err="1"/>
                  <a:t>message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nb-NO" dirty="0"/>
              </a:p>
              <a:p>
                <a:pPr marL="174625" lvl="1">
                  <a:spcBef>
                    <a:spcPts val="600"/>
                  </a:spcBef>
                  <a:buFontTx/>
                  <a:buChar char="-"/>
                </a:pPr>
                <a:r>
                  <a:rPr lang="en-US" dirty="0"/>
                  <a:t> Hard to forge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for </a:t>
                </a:r>
                <a:r>
                  <a:rPr lang="en-US" i="1" dirty="0"/>
                  <a:t>any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dirty="0"/>
              </a:p>
              <a:p>
                <a:pPr marL="174625" lvl="1">
                  <a:spcBef>
                    <a:spcPts val="600"/>
                  </a:spcBef>
                  <a:buFontTx/>
                  <a:buChar char="-"/>
                </a:pPr>
                <a:r>
                  <a:rPr lang="en-US" dirty="0"/>
                  <a:t> Hard to forge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for any chosen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after seeing valid tags on (chosen)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r>
                  <a:rPr lang="en-US" dirty="0"/>
                  <a:t> first </a:t>
                </a: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4666661"/>
                <a:ext cx="9072151" cy="1785104"/>
              </a:xfrm>
              <a:prstGeom prst="rect">
                <a:avLst/>
              </a:prstGeom>
              <a:blipFill rotWithShape="0">
                <a:blip r:embed="rId19"/>
                <a:stretch>
                  <a:fillRect l="-538" t="-2055" b="-47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ounded Rectangle 91"/>
              <p:cNvSpPr/>
              <p:nvPr/>
            </p:nvSpPr>
            <p:spPr bwMode="auto">
              <a:xfrm>
                <a:off x="7102987" y="1633332"/>
                <a:ext cx="4657642" cy="1279880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b="1" dirty="0"/>
                  <a:t>Correctness: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  <m:groupChr>
                      <m:groupChrPr>
                        <m:chr m:val="←"/>
                        <m:vertJc m:val="bot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KeyGen</m:t>
                    </m:r>
                  </m:oMath>
                </a14:m>
                <a:r>
                  <a:rPr lang="nb-NO" b="0" i="0" dirty="0">
                    <a:latin typeface="Cambria Math" panose="02040503050406030204" pitchFamily="18" charset="0"/>
                  </a:rPr>
                  <a:t> </a:t>
                </a:r>
                <a:r>
                  <a:rPr lang="nb-NO" b="0" i="0" dirty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Vrfy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2" name="Rounded Rectangle 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02987" y="1633332"/>
                <a:ext cx="4657642" cy="1279880"/>
              </a:xfrm>
              <a:prstGeom prst="round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1588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8" grpId="0"/>
      <p:bldP spid="29" grpId="0"/>
      <p:bldP spid="30" grpId="0"/>
      <p:bldP spid="9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UF-CMA – </a:t>
            </a:r>
            <a:r>
              <a:rPr lang="en-US" dirty="0" err="1"/>
              <a:t>Unforgability</a:t>
            </a:r>
            <a:r>
              <a:rPr lang="en-US" dirty="0"/>
              <a:t> against chosen-message attacks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432" t="8566" r="23555" b="8864"/>
          <a:stretch/>
        </p:blipFill>
        <p:spPr>
          <a:xfrm flipH="1">
            <a:off x="5795464" y="2312601"/>
            <a:ext cx="1106984" cy="1373144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 bwMode="auto">
          <a:xfrm flipH="1">
            <a:off x="7391771" y="2329359"/>
            <a:ext cx="215064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913289" y="1972966"/>
                <a:ext cx="198858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,     …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3289" y="1972966"/>
                <a:ext cx="1988586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 bwMode="auto">
          <a:xfrm>
            <a:off x="7343132" y="2474228"/>
            <a:ext cx="219928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924434" y="2505610"/>
                <a:ext cx="199210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dirty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,    …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434" y="2505610"/>
                <a:ext cx="1992106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0209" y="2154378"/>
            <a:ext cx="919854" cy="5648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942858" y="1732705"/>
                <a:ext cx="12029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  <m:r>
                        <m:rPr>
                          <m:sty m:val="p"/>
                        </m:rPr>
                        <a:rPr lang="nb-NO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ag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⋅)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2858" y="1732705"/>
                <a:ext cx="1202913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 bwMode="auto">
          <a:xfrm flipH="1">
            <a:off x="7380361" y="3505153"/>
            <a:ext cx="216205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526899" y="3118665"/>
                <a:ext cx="83478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6899" y="3118665"/>
                <a:ext cx="834782" cy="33855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>
            <a:off x="7335471" y="3642034"/>
            <a:ext cx="220694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706578" y="3670800"/>
                <a:ext cx="65510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6578" y="3670800"/>
                <a:ext cx="655103" cy="338554"/>
              </a:xfrm>
              <a:prstGeom prst="rect">
                <a:avLst/>
              </a:prstGeom>
              <a:blipFill rotWithShape="0">
                <a:blip r:embed="rId9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9879660" y="2985663"/>
                <a:ext cx="14690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Vrfy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⋅,⋅)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9660" y="2985663"/>
                <a:ext cx="1469091" cy="369332"/>
              </a:xfrm>
              <a:prstGeom prst="rect">
                <a:avLst/>
              </a:prstGeom>
              <a:blipFill rotWithShape="0">
                <a:blip r:embed="rId10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9704380" y="1202196"/>
            <a:ext cx="2316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/>
              <a:t>Challenger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062635" y="3925600"/>
                <a:ext cx="4658272" cy="10778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Adversary </a:t>
                </a:r>
                <a:r>
                  <a:rPr lang="en-US" sz="1600" i="1" dirty="0"/>
                  <a:t>wins</a:t>
                </a:r>
                <a:r>
                  <a:rPr lang="en-US" sz="1600" dirty="0"/>
                  <a:t> if: </a:t>
                </a:r>
              </a:p>
              <a:p>
                <a:pPr marL="92075">
                  <a:lnSpc>
                    <a:spcPct val="150000"/>
                  </a:lnSpc>
                </a:pPr>
                <a:r>
                  <a:rPr lang="en-US" sz="1600" dirty="0"/>
                  <a:t>  - one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1600" dirty="0"/>
                  <a:t> is </a:t>
                </a:r>
                <a:r>
                  <a:rPr lang="en-US" sz="1600" i="1" dirty="0"/>
                  <a:t>valid</a:t>
                </a:r>
                <a:r>
                  <a:rPr lang="en-US" sz="1600" dirty="0"/>
                  <a:t>, i.e.,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Sup>
                          <m:sSubSupPr>
                            <m:ctrlP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600" dirty="0"/>
                  <a:t> </a:t>
                </a:r>
              </a:p>
              <a:p>
                <a:pPr marL="92075">
                  <a:lnSpc>
                    <a:spcPct val="150000"/>
                  </a:lnSpc>
                </a:pPr>
                <a:r>
                  <a:rPr lang="en-US" sz="1600" i="1" dirty="0"/>
                  <a:t>  -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∉</m:t>
                    </m:r>
                    <m:d>
                      <m:dPr>
                        <m:begChr m:val="{"/>
                        <m:endChr m:val="}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 …, </m:t>
                        </m:r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2635" y="3925600"/>
                <a:ext cx="4658272" cy="1077859"/>
              </a:xfrm>
              <a:prstGeom prst="rect">
                <a:avLst/>
              </a:prstGeom>
              <a:blipFill rotWithShape="0">
                <a:blip r:embed="rId11"/>
                <a:stretch>
                  <a:fillRect l="-654" t="-1695" b="-22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858" y="3364305"/>
            <a:ext cx="919854" cy="5648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28689141"/>
                  </p:ext>
                </p:extLst>
              </p:nvPr>
            </p:nvGraphicFramePr>
            <p:xfrm>
              <a:off x="805860" y="1405008"/>
              <a:ext cx="3234789" cy="446757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34789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152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uf</m:t>
                                    </m:r>
                                    <m: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–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cma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4143536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𝒮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r>
                            <a:rPr lang="nb-NO" sz="14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forge</m:t>
                              </m:r>
                              <m:r>
                                <a:rPr lang="nb-NO" sz="1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←0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sz="1400" b="0" i="0" cap="small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Tag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 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400" b="0" i="0" cap="small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Vf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(⋅,⋅)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0" i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forge</a:t>
                          </a:r>
                          <a:endParaRPr lang="nb-NO" sz="14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b="0" i="0" cap="small" baseline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Tag</m:t>
                                </m:r>
                                <m:r>
                                  <a:rPr lang="nb-NO" sz="14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4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nb-NO" sz="14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Tag</m:t>
                              </m:r>
                              <m:r>
                                <a:rPr lang="nb-NO" sz="14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𝒮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add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b="0" i="0" cap="small" baseline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Vf</m:t>
                                </m:r>
                                <m:r>
                                  <a:rPr lang="nb-NO" sz="14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14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nb-NO" sz="14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Vrfy</m:t>
                              </m:r>
                              <m:r>
                                <a:rPr lang="nb-NO" sz="14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4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4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and</a:t>
                          </a:r>
                          <a:r>
                            <a:rPr lang="nb-NO" sz="14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∉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𝒮</m:t>
                              </m:r>
                            </m:oMath>
                          </a14:m>
                          <a:r>
                            <a:rPr lang="nb-NO" sz="14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  <a:r>
                            <a:rPr lang="nb-NO" sz="14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then:</a:t>
                          </a:r>
                          <a:r>
                            <a:rPr lang="nb-NO" sz="14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forge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←1</m:t>
                              </m:r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28689141"/>
                  </p:ext>
                </p:extLst>
              </p:nvPr>
            </p:nvGraphicFramePr>
            <p:xfrm>
              <a:off x="805860" y="1405008"/>
              <a:ext cx="3234789" cy="446757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3478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240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2"/>
                          <a:stretch>
                            <a:fillRect l="-188" t="-1887" r="-377" b="-12886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414353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2"/>
                          <a:stretch>
                            <a:fillRect l="-188" t="-7930" r="-377" b="-2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ounded Rectangle 29"/>
              <p:cNvSpPr/>
              <p:nvPr/>
            </p:nvSpPr>
            <p:spPr bwMode="auto">
              <a:xfrm>
                <a:off x="4893175" y="5155567"/>
                <a:ext cx="6486849" cy="1191370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UF-CMA advantage</a:t>
                </a:r>
                <a:r>
                  <a:rPr lang="nb-NO" dirty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 i="0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b="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uf</m:t>
                                  </m:r>
                                  <m:r>
                                    <a:rPr lang="nb-NO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–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cma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Rounded 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93175" y="5155567"/>
                <a:ext cx="6486849" cy="1191370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8207720" y="3118665"/>
                <a:ext cx="133876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dirty="0"/>
                  <a:t>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nb-NO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,  …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7720" y="3118665"/>
                <a:ext cx="1338764" cy="338554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8034129" y="3670800"/>
                <a:ext cx="125707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dirty="0"/>
                  <a:t>      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nb-NO" sz="1600" i="1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0,  …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4129" y="3670800"/>
                <a:ext cx="1257075" cy="338554"/>
              </a:xfrm>
              <a:prstGeom prst="rect">
                <a:avLst/>
              </a:prstGeom>
              <a:blipFill rotWithShape="0">
                <a:blip r:embed="rId15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7444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7" grpId="0"/>
      <p:bldP spid="19" grpId="0"/>
      <p:bldP spid="21" grpId="0"/>
      <p:bldP spid="8" grpId="0"/>
      <p:bldP spid="30" grpId="0" animBg="1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UF-CMA definition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23393" y="1027586"/>
                <a:ext cx="7606207" cy="5068415"/>
              </a:xfrm>
            </p:spPr>
            <p:txBody>
              <a:bodyPr>
                <a:norm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UF-CMA security implies: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Hard to recover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Hard forge a </a:t>
                </a:r>
                <a:r>
                  <a:rPr lang="en-US" i="1" dirty="0"/>
                  <a:t>specific </a:t>
                </a:r>
                <a:r>
                  <a:rPr lang="en-US" dirty="0"/>
                  <a:t>message chosen by the adversary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Tag lengths must be </a:t>
                </a:r>
                <a:r>
                  <a:rPr lang="en-US" i="1" dirty="0"/>
                  <a:t>long enough</a:t>
                </a:r>
                <a:r>
                  <a:rPr lang="en-US" dirty="0"/>
                  <a:t>!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/>
                  <a:t>Suppose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dirty="0"/>
                  <a:t>; then </a:t>
                </a:r>
                <a:br>
                  <a:rPr lang="en-US" dirty="0"/>
                </a:br>
                <a:r>
                  <a:rPr lang="en-US" dirty="0"/>
                  <a:t/>
                </a:r>
                <a:br>
                  <a:rPr lang="en-US" dirty="0"/>
                </a:br>
                <a:r>
                  <a:rPr lang="en-US" dirty="0"/>
                  <a:t>	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Σ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"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Guess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"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sup>
                        </m:sSup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</m:den>
                    </m:f>
                  </m:oMath>
                </a14:m>
                <a:endParaRPr lang="en-US" dirty="0"/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2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200" dirty="0"/>
                  <a:t>Does </a:t>
                </a:r>
                <a:r>
                  <a:rPr lang="en-US" sz="2200" i="1" dirty="0"/>
                  <a:t>not</a:t>
                </a:r>
                <a:r>
                  <a:rPr lang="en-US" sz="2200" dirty="0"/>
                  <a:t> give protection against </a:t>
                </a:r>
                <a:r>
                  <a:rPr lang="en-US" sz="2200" b="1" dirty="0"/>
                  <a:t>replay attacks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Message counters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 err="1"/>
                  <a:t>Nonces</a:t>
                </a:r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Timestamps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3" y="1027586"/>
                <a:ext cx="7606207" cy="5068415"/>
              </a:xfrm>
              <a:blipFill rotWithShape="0">
                <a:blip r:embed="rId2"/>
                <a:stretch>
                  <a:fillRect l="-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8519866" y="5423669"/>
                <a:ext cx="2794355" cy="3059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200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sz="120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sz="1200">
                                      <a:latin typeface="Cambria Math" panose="02040503050406030204" pitchFamily="18" charset="0"/>
                                    </a:rPr>
                                    <m:t>uf</m:t>
                                  </m:r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–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2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cma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sz="12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 sz="12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9866" y="5423669"/>
                <a:ext cx="2794355" cy="30598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29615565"/>
                  </p:ext>
                </p:extLst>
              </p:nvPr>
            </p:nvGraphicFramePr>
            <p:xfrm>
              <a:off x="8440375" y="1237346"/>
              <a:ext cx="2953339" cy="383496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53339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26961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uf</m:t>
                                    </m:r>
                                    <m:r>
                                      <a:rPr lang="nb-NO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–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cma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3544007">
                    <a:tc>
                      <a:txBody>
                        <a:bodyPr/>
                        <a:lstStyle/>
                        <a:p>
                          <a:pPr marL="261938" marR="0" indent="-2619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1938" marR="0" indent="-2619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𝒮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lit/>
                                </m:rP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lit/>
                                </m:rP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</a:p>
                        <a:p>
                          <a:pPr marL="261938" marR="0" indent="-2619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forge</m:t>
                              </m:r>
                              <m:r>
                                <a:rPr lang="nb-NO" sz="12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←0</m:t>
                              </m:r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1938" marR="0" indent="-2619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sz="1200" b="0" i="0" cap="small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Tag</m:t>
                                  </m:r>
                                  <m:d>
                                    <m:d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 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200" b="0" i="0" cap="small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Vf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(⋅,⋅)</m:t>
                                  </m:r>
                                </m:sup>
                              </m:sSup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1938" marR="0" indent="-2619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1" i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forge</a:t>
                          </a:r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200" b="0" i="0" cap="small" baseline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Tag</m:t>
                                </m:r>
                                <m:r>
                                  <a:rPr lang="nb-NO" sz="12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2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261938" marR="0" indent="-2619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Tag</m:t>
                              </m:r>
                              <m:r>
                                <a:rPr lang="nb-NO" sz="12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1938" marR="0" indent="-2619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𝒮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add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1938" marR="0" indent="-2619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200" b="0" i="0" cap="small" baseline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Vf</m:t>
                                </m:r>
                                <m:r>
                                  <a:rPr lang="nb-NO" sz="12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12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261938" marR="0" indent="-2619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Vrfy</m:t>
                              </m:r>
                              <m:r>
                                <a:rPr lang="nb-NO" sz="12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1938" marR="0" indent="-2619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2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and</a:t>
                          </a:r>
                          <a:r>
                            <a:rPr lang="nb-NO" sz="12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∉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𝒮</m:t>
                              </m:r>
                            </m:oMath>
                          </a14:m>
                          <a:r>
                            <a:rPr lang="nb-NO" sz="12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  <a:r>
                            <a:rPr lang="nb-NO" sz="12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then:</a:t>
                          </a: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</a:p>
                        <a:p>
                          <a:pPr marL="261938" marR="0" indent="-2619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forge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←1</m:t>
                              </m:r>
                            </m:oMath>
                          </a14:m>
                          <a:endParaRPr lang="nb-NO" sz="1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1938" marR="0" indent="-2619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29615565"/>
                  </p:ext>
                </p:extLst>
              </p:nvPr>
            </p:nvGraphicFramePr>
            <p:xfrm>
              <a:off x="8440375" y="1237346"/>
              <a:ext cx="2953339" cy="383496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5333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2909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06" t="-2083" r="-412" b="-12187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354400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06" t="-8405" r="-412" b="-3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113046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 authentication </a:t>
            </a:r>
            <a:r>
              <a:rPr lang="en-US" i="1" dirty="0"/>
              <a:t>codes </a:t>
            </a:r>
            <a:r>
              <a:rPr lang="en-US" dirty="0"/>
              <a:t>(MACs)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3391" y="4623120"/>
                <a:ext cx="11137237" cy="2002334"/>
              </a:xfrm>
            </p:spPr>
            <p:txBody>
              <a:bodyPr>
                <a:norm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MAC = special class of message authentication schemes</a:t>
                </a:r>
              </a:p>
              <a:p>
                <a:pPr marL="474663" lvl="1" indent="0"/>
                <a:r>
                  <a:rPr lang="en-US" sz="1600" dirty="0"/>
                  <a:t>  …actually most common in practice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MAC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800" dirty="0"/>
                  <a:t> unique tags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800" dirty="0"/>
                  <a:t> forgeries must be on</a:t>
                </a:r>
                <a:r>
                  <a:rPr lang="en-US" sz="1800" i="1" dirty="0"/>
                  <a:t> </a:t>
                </a:r>
                <a:r>
                  <a:rPr lang="en-US" sz="1800" dirty="0"/>
                  <a:t>new </a:t>
                </a:r>
                <a:r>
                  <a:rPr lang="en-US" sz="1800" i="1" dirty="0"/>
                  <a:t>messages</a:t>
                </a: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1" y="4623120"/>
                <a:ext cx="11137237" cy="2002334"/>
              </a:xfrm>
              <a:blipFill rotWithShape="0">
                <a:blip r:embed="rId3"/>
                <a:stretch>
                  <a:fillRect l="-328" t="-15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899343" y="2798030"/>
                <a:ext cx="3916737" cy="4442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Vrfy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“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”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343" y="2798030"/>
                <a:ext cx="3916737" cy="444289"/>
              </a:xfrm>
              <a:prstGeom prst="rect">
                <a:avLst/>
              </a:prstGeom>
              <a:blipFill rotWithShape="0">
                <a:blip r:embed="rId4"/>
                <a:stretch>
                  <a:fillRect l="-467" b="-123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539088" y="2069188"/>
                <a:ext cx="159524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9088" y="2069188"/>
                <a:ext cx="1595245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1149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457048" y="1376741"/>
            <a:ext cx="2164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deterministic </a:t>
            </a:r>
            <a:r>
              <a:rPr lang="en-US" sz="1600" i="1" dirty="0">
                <a:solidFill>
                  <a:srgbClr val="C00000"/>
                </a:solidFill>
              </a:rPr>
              <a:t>function</a:t>
            </a:r>
            <a:endParaRPr lang="en-US" sz="1600" dirty="0">
              <a:solidFill>
                <a:srgbClr val="C0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4930248" y="1704751"/>
            <a:ext cx="10160" cy="37377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6273709" y="3702911"/>
            <a:ext cx="25741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"</a:t>
            </a:r>
            <a:r>
              <a:rPr lang="en-US" sz="1600" dirty="0" err="1">
                <a:solidFill>
                  <a:srgbClr val="C00000"/>
                </a:solidFill>
              </a:rPr>
              <a:t>recompute</a:t>
            </a:r>
            <a:r>
              <a:rPr lang="en-US" sz="1600" dirty="0">
                <a:solidFill>
                  <a:srgbClr val="C00000"/>
                </a:solidFill>
              </a:rPr>
              <a:t> and check" 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 flipV="1">
            <a:off x="6858000" y="3358661"/>
            <a:ext cx="428625" cy="3645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04277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PRFs are good MACs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5506836" y="2396085"/>
            <a:ext cx="1078789" cy="2253518"/>
            <a:chOff x="5495262" y="2058554"/>
            <a:chExt cx="1195982" cy="2498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>
                  <a:off x="5495262" y="2058554"/>
                  <a:ext cx="1195982" cy="40565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95262" y="2058554"/>
                  <a:ext cx="1195982" cy="405654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>
                  <a:off x="5733059" y="3044715"/>
                  <a:ext cx="720388" cy="60148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33059" y="3044715"/>
                  <a:ext cx="720388" cy="601488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" name="Straight Arrow Connector 5"/>
            <p:cNvCxnSpPr>
              <a:endCxn id="5" idx="0"/>
            </p:cNvCxnSpPr>
            <p:nvPr/>
          </p:nvCxnSpPr>
          <p:spPr bwMode="auto">
            <a:xfrm>
              <a:off x="6093253" y="2464208"/>
              <a:ext cx="0" cy="5805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5766280" y="4156770"/>
                  <a:ext cx="653945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6280" y="4156770"/>
                  <a:ext cx="653945" cy="391960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156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Arrow Connector 7"/>
            <p:cNvCxnSpPr>
              <a:stCxn id="5" idx="2"/>
              <a:endCxn id="7" idx="0"/>
            </p:cNvCxnSpPr>
            <p:nvPr/>
          </p:nvCxnSpPr>
          <p:spPr bwMode="auto">
            <a:xfrm>
              <a:off x="6093253" y="3646203"/>
              <a:ext cx="0" cy="51056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94047087"/>
                  </p:ext>
                </p:extLst>
              </p:nvPr>
            </p:nvGraphicFramePr>
            <p:xfrm>
              <a:off x="8928604" y="1531457"/>
              <a:ext cx="2486337" cy="262009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86337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2620094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Tag</m:t>
                                </m:r>
                                <m:d>
                                  <m:dPr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𝐾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∈</m:t>
                                    </m:r>
                                    <m:sSup>
                                      <m:sSupPr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begChr m:val="{"/>
                                            <m:endChr m:val="}"/>
                                            <m:ctrlP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0,1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nb-NO" sz="14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263525" marR="0" indent="-2635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1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3525" marR="0" indent="-2635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3525" marR="0" indent="-2635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Vrfy</m:t>
                                </m:r>
                                <m:d>
                                  <m:dPr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𝐾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4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3525" marR="0" indent="-2635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 </a:t>
                          </a:r>
                        </a:p>
                        <a:p>
                          <a:pPr marL="263525" marR="0" indent="-2635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3525" marR="0" indent="-2635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94047087"/>
                  </p:ext>
                </p:extLst>
              </p:nvPr>
            </p:nvGraphicFramePr>
            <p:xfrm>
              <a:off x="8928604" y="1531457"/>
              <a:ext cx="2486337" cy="262009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86337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26200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244" t="-232" r="-489" b="-4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23392" y="1172513"/>
                <a:ext cx="3102302" cy="374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sup>
                      </m:sSup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172513"/>
                <a:ext cx="3102302" cy="37427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4"/>
              <p:cNvSpPr txBox="1">
                <a:spLocks/>
              </p:cNvSpPr>
              <p:nvPr/>
            </p:nvSpPr>
            <p:spPr bwMode="auto">
              <a:xfrm>
                <a:off x="1110811" y="4908478"/>
                <a:ext cx="9870838" cy="1051826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Theorem: </a:t>
                </a: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is a secure PRF then</a:t>
                </a:r>
                <a:r>
                  <a:rPr lang="en-US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PRF</m:t>
                        </m:r>
                      </m:sub>
                    </m:sSub>
                  </m:oMath>
                </a14:m>
                <a:r>
                  <a:rPr lang="nb-NO" b="0" dirty="0"/>
                  <a:t> is UF-CMA secure for </a:t>
                </a:r>
                <a:r>
                  <a:rPr lang="nb-NO" b="0" i="1" dirty="0"/>
                  <a:t>fixed-length </a:t>
                </a:r>
                <a:r>
                  <a:rPr lang="nb-NO" b="0" dirty="0"/>
                  <a:t>messages</a:t>
                </a:r>
              </a:p>
            </p:txBody>
          </p:sp>
        </mc:Choice>
        <mc:Fallback xmlns="">
          <p:sp>
            <p:nvSpPr>
              <p:cNvPr id="12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10811" y="4908478"/>
                <a:ext cx="9870838" cy="1051826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810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PRFs are good MACs – proof sketch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4"/>
              <p:cNvSpPr txBox="1">
                <a:spLocks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/>
                  <a:t>Theorem: </a:t>
                </a:r>
                <a:r>
                  <a:rPr lang="nb-NO" sz="1600" dirty="0"/>
                  <a:t>For </a:t>
                </a:r>
                <a:r>
                  <a:rPr lang="nb-NO" sz="1600" i="1" dirty="0"/>
                  <a:t>any</a:t>
                </a:r>
                <a:r>
                  <a:rPr lang="nb-NO" sz="1600" dirty="0"/>
                  <a:t> UF-CMA adversy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sz="1600" b="0" dirty="0"/>
                  <a:t>asking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cap="small" dirty="0" smtClean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sz="1600" b="0" dirty="0"/>
                  <a:t> queries, there is a PRF-adversary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1600" b="0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sz="1600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600" b="0" dirty="0"/>
                  <a:t>  </a:t>
                </a:r>
                <a:endParaRPr lang="en-US" sz="1600" dirty="0"/>
              </a:p>
            </p:txBody>
          </p:sp>
        </mc:Choice>
        <mc:Fallback xmlns="">
          <p:sp>
            <p:nvSpPr>
              <p:cNvPr id="24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/>
              <p:cNvSpPr/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ounded 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endCxn id="20" idx="0"/>
          </p:cNvCxnSpPr>
          <p:nvPr/>
        </p:nvCxnSpPr>
        <p:spPr bwMode="auto">
          <a:xfrm>
            <a:off x="250259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31096" y="4925046"/>
                <a:ext cx="542993" cy="332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096" y="4925046"/>
                <a:ext cx="542993" cy="332225"/>
              </a:xfrm>
              <a:prstGeom prst="rect">
                <a:avLst/>
              </a:prstGeom>
              <a:blipFill rotWithShape="0"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stCxn id="20" idx="2"/>
            <a:endCxn id="22" idx="0"/>
          </p:cNvCxnSpPr>
          <p:nvPr/>
        </p:nvCxnSpPr>
        <p:spPr bwMode="auto">
          <a:xfrm>
            <a:off x="250259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622285" y="5813530"/>
                <a:ext cx="178151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285" y="5813530"/>
                <a:ext cx="1781513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2055" r="-685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496395" y="5813529"/>
                <a:ext cx="124324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395" y="5813529"/>
                <a:ext cx="124324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60000" r="-55000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143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/>
      <p:bldP spid="27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PRFs are good MACs – proof sketch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/>
              <p:cNvSpPr/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ounded 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endCxn id="20" idx="0"/>
          </p:cNvCxnSpPr>
          <p:nvPr/>
        </p:nvCxnSpPr>
        <p:spPr bwMode="auto">
          <a:xfrm>
            <a:off x="250259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31096" y="4925046"/>
                <a:ext cx="542993" cy="332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096" y="4925046"/>
                <a:ext cx="542993" cy="332225"/>
              </a:xfrm>
              <a:prstGeom prst="rect">
                <a:avLst/>
              </a:prstGeom>
              <a:blipFill rotWithShape="0"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stCxn id="20" idx="2"/>
            <a:endCxn id="22" idx="0"/>
          </p:cNvCxnSpPr>
          <p:nvPr/>
        </p:nvCxnSpPr>
        <p:spPr bwMode="auto">
          <a:xfrm>
            <a:off x="250259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780632" y="5681212"/>
                <a:ext cx="1443920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0632" y="5681212"/>
                <a:ext cx="1443920" cy="39126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4">
                <a:extLst>
                  <a:ext uri="{FF2B5EF4-FFF2-40B4-BE49-F238E27FC236}">
                    <a16:creationId xmlns="" xmlns:a16="http://schemas.microsoft.com/office/drawing/2014/main" id="{CC012360-B2F0-41F2-8207-D33720636B4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/>
                  <a:t>Theorem: </a:t>
                </a:r>
                <a:r>
                  <a:rPr lang="nb-NO" sz="1600" dirty="0"/>
                  <a:t>For </a:t>
                </a:r>
                <a:r>
                  <a:rPr lang="nb-NO" sz="1600" i="1" dirty="0"/>
                  <a:t>any</a:t>
                </a:r>
                <a:r>
                  <a:rPr lang="nb-NO" sz="1600" dirty="0"/>
                  <a:t> UF-CMA adversy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sz="1600" b="0" dirty="0"/>
                  <a:t>asking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cap="small" dirty="0" smtClean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sz="1600" b="0" dirty="0"/>
                  <a:t> queries, there is a PRF-adversary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1600" b="0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sz="1600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600" b="0" dirty="0"/>
                  <a:t>  </a:t>
                </a:r>
                <a:endParaRPr lang="en-US" sz="1600" dirty="0"/>
              </a:p>
            </p:txBody>
          </p:sp>
        </mc:Choice>
        <mc:Fallback xmlns="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id="{CC012360-B2F0-41F2-8207-D33720636B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886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PRFs are good MACs – proof sketch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/>
              <p:cNvSpPr/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ounded 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endCxn id="20" idx="0"/>
          </p:cNvCxnSpPr>
          <p:nvPr/>
        </p:nvCxnSpPr>
        <p:spPr bwMode="auto">
          <a:xfrm>
            <a:off x="250259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31096" y="4925046"/>
                <a:ext cx="542993" cy="332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096" y="4925046"/>
                <a:ext cx="542993" cy="332225"/>
              </a:xfrm>
              <a:prstGeom prst="rect">
                <a:avLst/>
              </a:prstGeom>
              <a:blipFill rotWithShape="0"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stCxn id="20" idx="2"/>
            <a:endCxn id="22" idx="0"/>
          </p:cNvCxnSpPr>
          <p:nvPr/>
        </p:nvCxnSpPr>
        <p:spPr bwMode="auto">
          <a:xfrm>
            <a:off x="250259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780632" y="5681212"/>
                <a:ext cx="1443920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0632" y="5681212"/>
                <a:ext cx="1443920" cy="39126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568244" y="5795474"/>
                <a:ext cx="166193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8244" y="5795474"/>
                <a:ext cx="1661930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564" r="-733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186632" y="5666239"/>
                <a:ext cx="471566" cy="53546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6632" y="5666239"/>
                <a:ext cx="471566" cy="535468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4">
                <a:extLst>
                  <a:ext uri="{FF2B5EF4-FFF2-40B4-BE49-F238E27FC236}">
                    <a16:creationId xmlns="" xmlns:a16="http://schemas.microsoft.com/office/drawing/2014/main" id="{332636AE-97E6-4E3F-B365-D132BB97783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/>
                  <a:t>Theorem: </a:t>
                </a:r>
                <a:r>
                  <a:rPr lang="nb-NO" sz="1600" dirty="0"/>
                  <a:t>For </a:t>
                </a:r>
                <a:r>
                  <a:rPr lang="nb-NO" sz="1600" i="1" dirty="0"/>
                  <a:t>any</a:t>
                </a:r>
                <a:r>
                  <a:rPr lang="nb-NO" sz="1600" dirty="0"/>
                  <a:t> UF-CMA adversy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sz="1600" b="0" dirty="0"/>
                  <a:t>asking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cap="small" dirty="0" smtClean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sz="1600" b="0" dirty="0"/>
                  <a:t> queries, there is a PRF-adversary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1600" b="0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sz="1600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600" b="0" dirty="0"/>
                  <a:t>  </a:t>
                </a:r>
                <a:endParaRPr lang="en-US" sz="1600" dirty="0"/>
              </a:p>
            </p:txBody>
          </p:sp>
        </mc:Choice>
        <mc:Fallback xmlns="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332636AE-97E6-4E3F-B365-D132BB9778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814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PRFs are good MACs – proof sketch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/>
              <p:cNvSpPr/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ounded 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blipFill rotWithShape="0">
                <a:blip r:embed="rId3"/>
                <a:stretch>
                  <a:fillRect b="-344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endCxn id="20" idx="0"/>
          </p:cNvCxnSpPr>
          <p:nvPr/>
        </p:nvCxnSpPr>
        <p:spPr bwMode="auto">
          <a:xfrm>
            <a:off x="250259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31096" y="4925046"/>
                <a:ext cx="5429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096" y="4925046"/>
                <a:ext cx="542993" cy="400110"/>
              </a:xfrm>
              <a:prstGeom prst="rect">
                <a:avLst/>
              </a:prstGeom>
              <a:blipFill rotWithShape="0">
                <a:blip r:embed="rId5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stCxn id="20" idx="2"/>
            <a:endCxn id="22" idx="0"/>
          </p:cNvCxnSpPr>
          <p:nvPr/>
        </p:nvCxnSpPr>
        <p:spPr bwMode="auto">
          <a:xfrm>
            <a:off x="250259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 bwMode="auto">
              <a:xfrm>
                <a:off x="3688375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88375" y="3182826"/>
                <a:ext cx="993065" cy="336828"/>
              </a:xfrm>
              <a:prstGeom prst="roundRect">
                <a:avLst/>
              </a:prstGeom>
              <a:blipFill rotWithShape="0">
                <a:blip r:embed="rId7"/>
                <a:stretch>
                  <a:fillRect b="-344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 bwMode="auto">
              <a:xfrm>
                <a:off x="3885826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5826" y="4001669"/>
                <a:ext cx="598163" cy="499436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>
            <a:endCxn id="14" idx="0"/>
          </p:cNvCxnSpPr>
          <p:nvPr/>
        </p:nvCxnSpPr>
        <p:spPr bwMode="auto">
          <a:xfrm>
            <a:off x="4184908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913411" y="4925046"/>
                <a:ext cx="5429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3411" y="4925046"/>
                <a:ext cx="542993" cy="400110"/>
              </a:xfrm>
              <a:prstGeom prst="rect">
                <a:avLst/>
              </a:prstGeom>
              <a:blipFill rotWithShape="0">
                <a:blip r:embed="rId9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>
            <a:stCxn id="14" idx="2"/>
            <a:endCxn id="16" idx="0"/>
          </p:cNvCxnSpPr>
          <p:nvPr/>
        </p:nvCxnSpPr>
        <p:spPr bwMode="auto">
          <a:xfrm>
            <a:off x="4184908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 bwMode="auto">
              <a:xfrm>
                <a:off x="825073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50730" y="3182826"/>
                <a:ext cx="993065" cy="336828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 bwMode="auto">
              <a:xfrm>
                <a:off x="844818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48181" y="4001669"/>
                <a:ext cx="598163" cy="499436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>
            <a:endCxn id="26" idx="0"/>
          </p:cNvCxnSpPr>
          <p:nvPr/>
        </p:nvCxnSpPr>
        <p:spPr bwMode="auto">
          <a:xfrm>
            <a:off x="874726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475766" y="4925046"/>
                <a:ext cx="5429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5766" y="4925046"/>
                <a:ext cx="542993" cy="4001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/>
          <p:cNvCxnSpPr>
            <a:stCxn id="26" idx="2"/>
            <a:endCxn id="29" idx="0"/>
          </p:cNvCxnSpPr>
          <p:nvPr/>
        </p:nvCxnSpPr>
        <p:spPr bwMode="auto">
          <a:xfrm>
            <a:off x="874726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017045" y="4005165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7045" y="4005165"/>
                <a:ext cx="464871" cy="492443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801674" y="5858145"/>
                <a:ext cx="36306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∨  ⋯ ∨ 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1674" y="5858145"/>
                <a:ext cx="3630609" cy="276999"/>
              </a:xfrm>
              <a:prstGeom prst="rect">
                <a:avLst/>
              </a:prstGeom>
              <a:blipFill rotWithShape="0">
                <a:blip r:embed="rId14"/>
                <a:stretch>
                  <a:fillRect l="-1008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642434" y="5748626"/>
                <a:ext cx="1012348" cy="47301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2434" y="5748626"/>
                <a:ext cx="1012348" cy="47301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548689" y="5618527"/>
                <a:ext cx="2207912" cy="7562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  </m:t>
                      </m:r>
                      <m:nary>
                        <m:naryPr>
                          <m:chr m:val="∑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p>
                        <m:e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8689" y="5618527"/>
                <a:ext cx="2207912" cy="756233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ontent Placeholder 4">
                <a:extLst>
                  <a:ext uri="{FF2B5EF4-FFF2-40B4-BE49-F238E27FC236}">
                    <a16:creationId xmlns="" xmlns:a16="http://schemas.microsoft.com/office/drawing/2014/main" id="{AEED6409-2BC8-413E-AAF2-CB91227168B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/>
                  <a:t>Theorem: </a:t>
                </a:r>
                <a:r>
                  <a:rPr lang="nb-NO" sz="1600" dirty="0"/>
                  <a:t>For </a:t>
                </a:r>
                <a:r>
                  <a:rPr lang="nb-NO" sz="1600" i="1" dirty="0"/>
                  <a:t>any</a:t>
                </a:r>
                <a:r>
                  <a:rPr lang="nb-NO" sz="1600" dirty="0"/>
                  <a:t> UF-CMA adversy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sz="1600" b="0" dirty="0"/>
                  <a:t>asking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cap="small" dirty="0" smtClean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sz="1600" b="0" dirty="0"/>
                  <a:t> queries, there is a PRF-adversary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1600" b="0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sz="1600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600" b="0" dirty="0"/>
                  <a:t>  </a:t>
                </a:r>
                <a:endParaRPr lang="en-US" sz="1600" dirty="0"/>
              </a:p>
            </p:txBody>
          </p:sp>
        </mc:Choice>
        <mc:Fallback xmlns="">
          <p:sp>
            <p:nvSpPr>
              <p:cNvPr id="25" name="Content Placeholder 4">
                <a:extLst>
                  <a:ext uri="{FF2B5EF4-FFF2-40B4-BE49-F238E27FC236}">
                    <a16:creationId xmlns:a16="http://schemas.microsoft.com/office/drawing/2014/main" id="{AEED6409-2BC8-413E-AAF2-CB91227168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blipFill>
                <a:blip r:embed="rId17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617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PRFs are good MACs – proof sketch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/>
              <p:cNvSpPr/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ounded 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blipFill rotWithShape="0">
                <a:blip r:embed="rId3"/>
                <a:stretch>
                  <a:fillRect b="-344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endCxn id="20" idx="0"/>
          </p:cNvCxnSpPr>
          <p:nvPr/>
        </p:nvCxnSpPr>
        <p:spPr bwMode="auto">
          <a:xfrm>
            <a:off x="250259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31096" y="4925046"/>
                <a:ext cx="5429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096" y="4925046"/>
                <a:ext cx="542993" cy="400110"/>
              </a:xfrm>
              <a:prstGeom prst="rect">
                <a:avLst/>
              </a:prstGeom>
              <a:blipFill rotWithShape="0">
                <a:blip r:embed="rId5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stCxn id="20" idx="2"/>
            <a:endCxn id="22" idx="0"/>
          </p:cNvCxnSpPr>
          <p:nvPr/>
        </p:nvCxnSpPr>
        <p:spPr bwMode="auto">
          <a:xfrm>
            <a:off x="250259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 bwMode="auto">
              <a:xfrm>
                <a:off x="3688375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88375" y="3182826"/>
                <a:ext cx="993065" cy="336828"/>
              </a:xfrm>
              <a:prstGeom prst="roundRect">
                <a:avLst/>
              </a:prstGeom>
              <a:blipFill rotWithShape="0">
                <a:blip r:embed="rId7"/>
                <a:stretch>
                  <a:fillRect b="-344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 bwMode="auto">
              <a:xfrm>
                <a:off x="3885826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5826" y="4001669"/>
                <a:ext cx="598163" cy="499436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>
            <a:endCxn id="14" idx="0"/>
          </p:cNvCxnSpPr>
          <p:nvPr/>
        </p:nvCxnSpPr>
        <p:spPr bwMode="auto">
          <a:xfrm>
            <a:off x="4184908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913411" y="4925046"/>
                <a:ext cx="5429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3411" y="4925046"/>
                <a:ext cx="542993" cy="400110"/>
              </a:xfrm>
              <a:prstGeom prst="rect">
                <a:avLst/>
              </a:prstGeom>
              <a:blipFill rotWithShape="0">
                <a:blip r:embed="rId9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>
            <a:stCxn id="14" idx="2"/>
            <a:endCxn id="16" idx="0"/>
          </p:cNvCxnSpPr>
          <p:nvPr/>
        </p:nvCxnSpPr>
        <p:spPr bwMode="auto">
          <a:xfrm>
            <a:off x="4184908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 bwMode="auto">
              <a:xfrm>
                <a:off x="825073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50730" y="3182826"/>
                <a:ext cx="993065" cy="336828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 bwMode="auto">
              <a:xfrm>
                <a:off x="844818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48181" y="4001669"/>
                <a:ext cx="598163" cy="499436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>
            <a:endCxn id="26" idx="0"/>
          </p:cNvCxnSpPr>
          <p:nvPr/>
        </p:nvCxnSpPr>
        <p:spPr bwMode="auto">
          <a:xfrm>
            <a:off x="874726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475766" y="4925046"/>
                <a:ext cx="5429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5766" y="4925046"/>
                <a:ext cx="542993" cy="4001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/>
          <p:cNvCxnSpPr>
            <a:stCxn id="26" idx="2"/>
            <a:endCxn id="29" idx="0"/>
          </p:cNvCxnSpPr>
          <p:nvPr/>
        </p:nvCxnSpPr>
        <p:spPr bwMode="auto">
          <a:xfrm>
            <a:off x="874726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017045" y="4005165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7045" y="4005165"/>
                <a:ext cx="464871" cy="492443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801674" y="5858145"/>
                <a:ext cx="36306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∨  ⋯ ∨ 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1674" y="5858145"/>
                <a:ext cx="3630609" cy="276999"/>
              </a:xfrm>
              <a:prstGeom prst="rect">
                <a:avLst/>
              </a:prstGeom>
              <a:blipFill rotWithShape="0">
                <a:blip r:embed="rId14"/>
                <a:stretch>
                  <a:fillRect l="-1008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642434" y="5748626"/>
                <a:ext cx="1012348" cy="47301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2434" y="5748626"/>
                <a:ext cx="1012348" cy="47301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548689" y="5618527"/>
                <a:ext cx="2207912" cy="7562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  </m:t>
                      </m:r>
                      <m:nary>
                        <m:naryPr>
                          <m:chr m:val="∑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p>
                        <m:e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8689" y="5618527"/>
                <a:ext cx="2207912" cy="756233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ontent Placeholder 4">
                <a:extLst>
                  <a:ext uri="{FF2B5EF4-FFF2-40B4-BE49-F238E27FC236}">
                    <a16:creationId xmlns="" xmlns:a16="http://schemas.microsoft.com/office/drawing/2014/main" id="{D12CC470-4830-44CF-BE02-9FDEF387484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/>
                  <a:t>Theorem: </a:t>
                </a:r>
                <a:r>
                  <a:rPr lang="nb-NO" sz="1600" dirty="0"/>
                  <a:t>For </a:t>
                </a:r>
                <a:r>
                  <a:rPr lang="nb-NO" sz="1600" i="1" dirty="0"/>
                  <a:t>any</a:t>
                </a:r>
                <a:r>
                  <a:rPr lang="nb-NO" sz="1600" dirty="0"/>
                  <a:t> UF-CMA adversy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sz="1600" b="0" dirty="0"/>
                  <a:t>asking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cap="small" dirty="0" smtClean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sz="1600" b="0" dirty="0"/>
                  <a:t> queries, there is a PRF-adversary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1600" b="0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sz="1600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600" b="0" dirty="0"/>
                  <a:t>  </a:t>
                </a:r>
                <a:endParaRPr lang="en-US" sz="1600" dirty="0"/>
              </a:p>
            </p:txBody>
          </p:sp>
        </mc:Choice>
        <mc:Fallback xmlns="">
          <p:sp>
            <p:nvSpPr>
              <p:cNvPr id="25" name="Content Placeholder 4">
                <a:extLst>
                  <a:ext uri="{FF2B5EF4-FFF2-40B4-BE49-F238E27FC236}">
                    <a16:creationId xmlns:a16="http://schemas.microsoft.com/office/drawing/2014/main" id="{D12CC470-4830-44CF-BE02-9FDEF38748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blipFill>
                <a:blip r:embed="rId17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760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PRFs are good MACs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5506836" y="2396085"/>
            <a:ext cx="1078789" cy="2253518"/>
            <a:chOff x="5495262" y="2058554"/>
            <a:chExt cx="1195982" cy="2498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>
                  <a:off x="5495262" y="2058554"/>
                  <a:ext cx="1195982" cy="40565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95262" y="2058554"/>
                  <a:ext cx="1195982" cy="405654"/>
                </a:xfrm>
                <a:prstGeom prst="roundRect">
                  <a:avLst/>
                </a:prstGeom>
                <a:blipFill rotWithShape="0">
                  <a:blip r:embed="rId2"/>
                  <a:stretch>
                    <a:fillRect b="-144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>
                  <a:off x="5733059" y="3044715"/>
                  <a:ext cx="720388" cy="60148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AES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33059" y="3044715"/>
                  <a:ext cx="720388" cy="601488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" name="Straight Arrow Connector 5"/>
            <p:cNvCxnSpPr>
              <a:endCxn id="5" idx="0"/>
            </p:cNvCxnSpPr>
            <p:nvPr/>
          </p:nvCxnSpPr>
          <p:spPr bwMode="auto">
            <a:xfrm>
              <a:off x="6093253" y="2464208"/>
              <a:ext cx="0" cy="5805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5766280" y="4156770"/>
                  <a:ext cx="653945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6280" y="4156770"/>
                  <a:ext cx="653945" cy="391960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156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Arrow Connector 7"/>
            <p:cNvCxnSpPr>
              <a:stCxn id="5" idx="2"/>
              <a:endCxn id="7" idx="0"/>
            </p:cNvCxnSpPr>
            <p:nvPr/>
          </p:nvCxnSpPr>
          <p:spPr bwMode="auto">
            <a:xfrm>
              <a:off x="6093253" y="3646203"/>
              <a:ext cx="0" cy="51056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469323" y="5388913"/>
                <a:ext cx="7743680" cy="372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b="1" dirty="0"/>
                  <a:t>Conclusion:</a:t>
                </a:r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AES</m:t>
                    </m:r>
                    <m:r>
                      <m:rPr>
                        <m:lit/>
                      </m:rPr>
                      <a:rPr lang="nb-NO">
                        <a:latin typeface="Cambria Math" panose="02040503050406030204" pitchFamily="18" charset="0"/>
                      </a:rPr>
                      <m:t>˗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256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r>
                  <a:rPr lang="nb-NO" b="0" dirty="0"/>
                  <a:t> is a good MAC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9323" y="5388913"/>
                <a:ext cx="7743680" cy="372410"/>
              </a:xfrm>
              <a:prstGeom prst="rect">
                <a:avLst/>
              </a:prstGeom>
              <a:blipFill rotWithShape="0">
                <a:blip r:embed="rId5"/>
                <a:stretch>
                  <a:fillRect l="-630" t="-655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320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247214" y="4772819"/>
            <a:ext cx="7751762" cy="1776412"/>
          </a:xfrm>
        </p:spPr>
        <p:txBody>
          <a:bodyPr/>
          <a:lstStyle/>
          <a:p>
            <a:pPr algn="ctr"/>
            <a:r>
              <a:rPr lang="en-US" sz="2800" b="1" dirty="0"/>
              <a:t>MACs for long messages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652000" y="6386513"/>
            <a:ext cx="2540000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t>21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217" y="1670080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664" y="2153506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8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MACs from block ciphers – Attempt 1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>
                <a:blip r:embed="rId2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blipFill>
                <a:blip r:embed="rId4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blipFill>
                <a:blip r:embed="rId5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>
                <a:blip r:embed="rId6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3401694" y="2659756"/>
            <a:ext cx="0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37" idx="0"/>
          </p:cNvCxnSpPr>
          <p:nvPr/>
        </p:nvCxnSpPr>
        <p:spPr bwMode="auto">
          <a:xfrm flipH="1">
            <a:off x="5097932" y="2659756"/>
            <a:ext cx="2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39" idx="0"/>
          </p:cNvCxnSpPr>
          <p:nvPr/>
        </p:nvCxnSpPr>
        <p:spPr bwMode="auto">
          <a:xfrm flipH="1">
            <a:off x="6794169" y="2659756"/>
            <a:ext cx="4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1" idx="0"/>
          </p:cNvCxnSpPr>
          <p:nvPr/>
        </p:nvCxnSpPr>
        <p:spPr bwMode="auto">
          <a:xfrm flipH="1">
            <a:off x="8490406" y="2659756"/>
            <a:ext cx="4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blipFill>
                <a:blip r:embed="rId10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3401693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blipFill>
                <a:blip r:embed="rId11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 flipH="1">
            <a:off x="5097931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blipFill>
                <a:blip r:embed="rId12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blipFill>
                <a:blip r:embed="rId13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39" idx="2"/>
            <a:endCxn id="57" idx="0"/>
          </p:cNvCxnSpPr>
          <p:nvPr/>
        </p:nvCxnSpPr>
        <p:spPr bwMode="auto">
          <a:xfrm>
            <a:off x="6794169" y="3764372"/>
            <a:ext cx="0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41" idx="2"/>
            <a:endCxn id="58" idx="0"/>
          </p:cNvCxnSpPr>
          <p:nvPr/>
        </p:nvCxnSpPr>
        <p:spPr bwMode="auto">
          <a:xfrm>
            <a:off x="8490406" y="3764373"/>
            <a:ext cx="1" cy="477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blipFill>
                <a:blip r:embed="rId1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ight Brace 27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029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7" grpId="0" animBg="1"/>
      <p:bldP spid="39" grpId="0" animBg="1"/>
      <p:bldP spid="41" grpId="0" animBg="1"/>
      <p:bldP spid="43" grpId="0"/>
      <p:bldP spid="51" grpId="0"/>
      <p:bldP spid="57" grpId="0"/>
      <p:bldP spid="58" grpId="0"/>
      <p:bldP spid="4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Attempt 1 – an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>
                <a:blip r:embed="rId2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blipFill>
                <a:blip r:embed="rId4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198951" y="2280658"/>
                <a:ext cx="1190443" cy="379098"/>
              </a:xfrm>
              <a:prstGeom prst="round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1" y="2280658"/>
                <a:ext cx="1190443" cy="379098"/>
              </a:xfrm>
              <a:prstGeom prst="roundRect">
                <a:avLst/>
              </a:prstGeom>
              <a:blipFill>
                <a:blip r:embed="rId5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>
                <a:blip r:embed="rId6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3401694" y="2659756"/>
            <a:ext cx="0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37" idx="0"/>
          </p:cNvCxnSpPr>
          <p:nvPr/>
        </p:nvCxnSpPr>
        <p:spPr bwMode="auto">
          <a:xfrm flipH="1">
            <a:off x="5097932" y="2659756"/>
            <a:ext cx="2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39" idx="0"/>
          </p:cNvCxnSpPr>
          <p:nvPr/>
        </p:nvCxnSpPr>
        <p:spPr bwMode="auto">
          <a:xfrm flipH="1">
            <a:off x="6794169" y="2659756"/>
            <a:ext cx="4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1" idx="0"/>
          </p:cNvCxnSpPr>
          <p:nvPr/>
        </p:nvCxnSpPr>
        <p:spPr bwMode="auto">
          <a:xfrm flipH="1">
            <a:off x="8490406" y="2659756"/>
            <a:ext cx="4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blipFill>
                <a:blip r:embed="rId10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3401693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blipFill>
                <a:blip r:embed="rId11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 flipH="1">
            <a:off x="5097931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blipFill>
                <a:blip r:embed="rId12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blipFill>
                <a:blip r:embed="rId13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39" idx="2"/>
            <a:endCxn id="57" idx="0"/>
          </p:cNvCxnSpPr>
          <p:nvPr/>
        </p:nvCxnSpPr>
        <p:spPr bwMode="auto">
          <a:xfrm>
            <a:off x="6794169" y="3764372"/>
            <a:ext cx="0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41" idx="2"/>
            <a:endCxn id="58" idx="0"/>
          </p:cNvCxnSpPr>
          <p:nvPr/>
        </p:nvCxnSpPr>
        <p:spPr bwMode="auto">
          <a:xfrm>
            <a:off x="8490406" y="3764373"/>
            <a:ext cx="1" cy="477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blipFill>
                <a:blip r:embed="rId1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ight Brace 26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82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Attempt 2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>
                <a:blip r:embed="rId2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blipFill>
                <a:blip r:embed="rId3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19895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1" y="2280658"/>
                <a:ext cx="1190443" cy="379098"/>
              </a:xfrm>
              <a:prstGeom prst="roundRect">
                <a:avLst/>
              </a:prstGeom>
              <a:blipFill>
                <a:blip r:embed="rId4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>
                <a:blip r:embed="rId5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27" idx="2"/>
          </p:cNvCxnSpPr>
          <p:nvPr/>
        </p:nvCxnSpPr>
        <p:spPr bwMode="auto">
          <a:xfrm>
            <a:off x="3401694" y="2659756"/>
            <a:ext cx="2352169" cy="8975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7" idx="1"/>
          </p:cNvCxnSpPr>
          <p:nvPr/>
        </p:nvCxnSpPr>
        <p:spPr bwMode="auto">
          <a:xfrm>
            <a:off x="5097934" y="2659756"/>
            <a:ext cx="712220" cy="76166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27" idx="7"/>
          </p:cNvCxnSpPr>
          <p:nvPr/>
        </p:nvCxnSpPr>
        <p:spPr bwMode="auto">
          <a:xfrm flipH="1">
            <a:off x="6081951" y="2659756"/>
            <a:ext cx="712222" cy="76166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8" idx="2"/>
            <a:endCxn id="27" idx="6"/>
          </p:cNvCxnSpPr>
          <p:nvPr/>
        </p:nvCxnSpPr>
        <p:spPr bwMode="auto">
          <a:xfrm flipH="1">
            <a:off x="6138242" y="2659756"/>
            <a:ext cx="2352171" cy="8975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5587526" y="4173819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87526" y="4173819"/>
                <a:ext cx="717051" cy="56211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620593" y="516024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0593" y="5160245"/>
                <a:ext cx="650916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2" name="Straight Arrow Connector 61"/>
          <p:cNvCxnSpPr>
            <a:stCxn id="27" idx="4"/>
            <a:endCxn id="41" idx="0"/>
          </p:cNvCxnSpPr>
          <p:nvPr/>
        </p:nvCxnSpPr>
        <p:spPr bwMode="auto">
          <a:xfrm flipH="1">
            <a:off x="5946052" y="3749505"/>
            <a:ext cx="1" cy="4243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Right Brace 41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Flowchart: Or 26"/>
          <p:cNvSpPr>
            <a:spLocks noChangeAspect="1"/>
          </p:cNvSpPr>
          <p:nvPr/>
        </p:nvSpPr>
        <p:spPr bwMode="auto">
          <a:xfrm>
            <a:off x="5753863" y="3365126"/>
            <a:ext cx="384379" cy="38437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46" name="Straight Arrow Connector 45"/>
          <p:cNvCxnSpPr>
            <a:stCxn id="41" idx="2"/>
            <a:endCxn id="58" idx="0"/>
          </p:cNvCxnSpPr>
          <p:nvPr/>
        </p:nvCxnSpPr>
        <p:spPr bwMode="auto">
          <a:xfrm flipH="1">
            <a:off x="5946051" y="4735931"/>
            <a:ext cx="1" cy="4243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35957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Attempt 2 – an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>
                <a:blip r:embed="rId2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blipFill>
                <a:blip r:embed="rId3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198951" y="2280658"/>
                <a:ext cx="1190443" cy="379098"/>
              </a:xfrm>
              <a:prstGeom prst="round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1" y="2280658"/>
                <a:ext cx="1190443" cy="379098"/>
              </a:xfrm>
              <a:prstGeom prst="roundRect">
                <a:avLst/>
              </a:prstGeom>
              <a:blipFill>
                <a:blip r:embed="rId4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>
                <a:blip r:embed="rId5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27" idx="2"/>
          </p:cNvCxnSpPr>
          <p:nvPr/>
        </p:nvCxnSpPr>
        <p:spPr bwMode="auto">
          <a:xfrm>
            <a:off x="3401694" y="2659756"/>
            <a:ext cx="2352169" cy="8975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7" idx="1"/>
          </p:cNvCxnSpPr>
          <p:nvPr/>
        </p:nvCxnSpPr>
        <p:spPr bwMode="auto">
          <a:xfrm>
            <a:off x="5097934" y="2659756"/>
            <a:ext cx="712220" cy="76166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27" idx="7"/>
          </p:cNvCxnSpPr>
          <p:nvPr/>
        </p:nvCxnSpPr>
        <p:spPr bwMode="auto">
          <a:xfrm flipH="1">
            <a:off x="6081951" y="2659756"/>
            <a:ext cx="712222" cy="76166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8" idx="2"/>
            <a:endCxn id="27" idx="6"/>
          </p:cNvCxnSpPr>
          <p:nvPr/>
        </p:nvCxnSpPr>
        <p:spPr bwMode="auto">
          <a:xfrm flipH="1">
            <a:off x="6138242" y="2659756"/>
            <a:ext cx="2352171" cy="8975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5587526" y="4173819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87526" y="4173819"/>
                <a:ext cx="717051" cy="56211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620593" y="516024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0593" y="5160245"/>
                <a:ext cx="650916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2" name="Straight Arrow Connector 61"/>
          <p:cNvCxnSpPr>
            <a:stCxn id="27" idx="4"/>
            <a:endCxn id="41" idx="0"/>
          </p:cNvCxnSpPr>
          <p:nvPr/>
        </p:nvCxnSpPr>
        <p:spPr bwMode="auto">
          <a:xfrm flipH="1">
            <a:off x="5946052" y="3749505"/>
            <a:ext cx="1" cy="4243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Right Brace 41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Flowchart: Or 26"/>
          <p:cNvSpPr>
            <a:spLocks noChangeAspect="1"/>
          </p:cNvSpPr>
          <p:nvPr/>
        </p:nvSpPr>
        <p:spPr bwMode="auto">
          <a:xfrm>
            <a:off x="5753863" y="3365126"/>
            <a:ext cx="384379" cy="38437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46" name="Straight Arrow Connector 45"/>
          <p:cNvCxnSpPr>
            <a:stCxn id="41" idx="2"/>
            <a:endCxn id="58" idx="0"/>
          </p:cNvCxnSpPr>
          <p:nvPr/>
        </p:nvCxnSpPr>
        <p:spPr bwMode="auto">
          <a:xfrm flipH="1">
            <a:off x="5946051" y="4735931"/>
            <a:ext cx="1" cy="4243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07530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Attempt 3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endCxn id="5" idx="0"/>
          </p:cNvCxnSpPr>
          <p:nvPr/>
        </p:nvCxnSpPr>
        <p:spPr bwMode="auto">
          <a:xfrm>
            <a:off x="3401693" y="2659756"/>
            <a:ext cx="1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endCxn id="37" idx="0"/>
          </p:cNvCxnSpPr>
          <p:nvPr/>
        </p:nvCxnSpPr>
        <p:spPr bwMode="auto">
          <a:xfrm flipH="1">
            <a:off x="5097932" y="2659756"/>
            <a:ext cx="2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endCxn id="39" idx="0"/>
          </p:cNvCxnSpPr>
          <p:nvPr/>
        </p:nvCxnSpPr>
        <p:spPr bwMode="auto">
          <a:xfrm flipH="1">
            <a:off x="6794169" y="2659756"/>
            <a:ext cx="4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1" idx="0"/>
          </p:cNvCxnSpPr>
          <p:nvPr/>
        </p:nvCxnSpPr>
        <p:spPr bwMode="auto">
          <a:xfrm flipH="1">
            <a:off x="8490406" y="2659756"/>
            <a:ext cx="4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blipFill>
                <a:blip r:embed="rId10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3401693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blipFill>
                <a:blip r:embed="rId11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 flipH="1">
            <a:off x="5097931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blipFill>
                <a:blip r:embed="rId12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blipFill>
                <a:blip r:embed="rId13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39" idx="2"/>
            <a:endCxn id="57" idx="0"/>
          </p:cNvCxnSpPr>
          <p:nvPr/>
        </p:nvCxnSpPr>
        <p:spPr bwMode="auto">
          <a:xfrm>
            <a:off x="6794169" y="3764372"/>
            <a:ext cx="0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41" idx="2"/>
            <a:endCxn id="58" idx="0"/>
          </p:cNvCxnSpPr>
          <p:nvPr/>
        </p:nvCxnSpPr>
        <p:spPr bwMode="auto">
          <a:xfrm>
            <a:off x="8490406" y="3764373"/>
            <a:ext cx="1" cy="477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blipFill>
                <a:blip r:embed="rId1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ight Brace 27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806473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ound Same Side Corner Rectangle 26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7" name="Round Same Side Corner 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ound Same Side Corner Rectangle 28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9" name="Round Same Side Corner 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Group 31"/>
          <p:cNvGrpSpPr/>
          <p:nvPr/>
        </p:nvGrpSpPr>
        <p:grpSpPr>
          <a:xfrm>
            <a:off x="4502708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ound Same Side Corner Rectangle 32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3" name="Round Same Side Corner 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ound Same Side Corner Rectangle 33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4" name="Round Same Side Corner 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Group 34"/>
          <p:cNvGrpSpPr/>
          <p:nvPr/>
        </p:nvGrpSpPr>
        <p:grpSpPr>
          <a:xfrm>
            <a:off x="6201977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ound Same Side Corner Rectangle 35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6" name="Round Same Side Corner 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ound Same Side Corner Rectangle 37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8" name="Round Same Side Corner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2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7891011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ound Same Side Corner Rectangle 45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6" name="Round Same Side Corner 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ound Same Side Corner Rectangle 46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7" name="Round Same Side Corner 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50902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Attempt 3 – an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endCxn id="5" idx="0"/>
          </p:cNvCxnSpPr>
          <p:nvPr/>
        </p:nvCxnSpPr>
        <p:spPr bwMode="auto">
          <a:xfrm>
            <a:off x="3401693" y="2659756"/>
            <a:ext cx="1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endCxn id="37" idx="0"/>
          </p:cNvCxnSpPr>
          <p:nvPr/>
        </p:nvCxnSpPr>
        <p:spPr bwMode="auto">
          <a:xfrm flipH="1">
            <a:off x="5097932" y="2659756"/>
            <a:ext cx="2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endCxn id="39" idx="0"/>
          </p:cNvCxnSpPr>
          <p:nvPr/>
        </p:nvCxnSpPr>
        <p:spPr bwMode="auto">
          <a:xfrm flipH="1">
            <a:off x="6794169" y="2659756"/>
            <a:ext cx="4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1" idx="0"/>
          </p:cNvCxnSpPr>
          <p:nvPr/>
        </p:nvCxnSpPr>
        <p:spPr bwMode="auto">
          <a:xfrm flipH="1">
            <a:off x="8490406" y="2659756"/>
            <a:ext cx="4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blipFill>
                <a:blip r:embed="rId10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3401693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blipFill>
                <a:blip r:embed="rId11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 flipH="1">
            <a:off x="5097931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blipFill>
                <a:blip r:embed="rId12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blipFill>
                <a:blip r:embed="rId13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39" idx="2"/>
            <a:endCxn id="57" idx="0"/>
          </p:cNvCxnSpPr>
          <p:nvPr/>
        </p:nvCxnSpPr>
        <p:spPr bwMode="auto">
          <a:xfrm>
            <a:off x="6794169" y="3764372"/>
            <a:ext cx="0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41" idx="2"/>
            <a:endCxn id="58" idx="0"/>
          </p:cNvCxnSpPr>
          <p:nvPr/>
        </p:nvCxnSpPr>
        <p:spPr bwMode="auto">
          <a:xfrm>
            <a:off x="8490406" y="3764373"/>
            <a:ext cx="1" cy="477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blipFill>
                <a:blip r:embed="rId1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772473" y="1362159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1362159"/>
                <a:ext cx="650916" cy="400110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ight Brace 27"/>
          <p:cNvSpPr/>
          <p:nvPr/>
        </p:nvSpPr>
        <p:spPr bwMode="auto">
          <a:xfrm rot="16200000">
            <a:off x="5026017" y="-442731"/>
            <a:ext cx="192814" cy="4631903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806473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ound Same Side Corner Rectangle 26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7" name="Round Same Side Corner 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ound Same Side Corner Rectangle 28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9" name="Round Same Side Corner 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Group 31"/>
          <p:cNvGrpSpPr/>
          <p:nvPr/>
        </p:nvGrpSpPr>
        <p:grpSpPr>
          <a:xfrm>
            <a:off x="4502708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ound Same Side Corner Rectangle 32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3" name="Round Same Side Corner 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ound Same Side Corner Rectangle 33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4" name="Round Same Side Corner 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Group 34"/>
          <p:cNvGrpSpPr/>
          <p:nvPr/>
        </p:nvGrpSpPr>
        <p:grpSpPr>
          <a:xfrm>
            <a:off x="6201977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ound Same Side Corner Rectangle 35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6" name="Round Same Side Corner 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ound Same Side Corner Rectangle 37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8" name="Round Same Side Corner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2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7891011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ound Same Side Corner Rectangle 45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6" name="Round Same Side Corner 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ound Same Side Corner Rectangle 46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7" name="Round Same Side Corner 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Multiply 3"/>
          <p:cNvSpPr>
            <a:spLocks noChangeAspect="1"/>
          </p:cNvSpPr>
          <p:nvPr/>
        </p:nvSpPr>
        <p:spPr bwMode="auto">
          <a:xfrm>
            <a:off x="6638468" y="5118767"/>
            <a:ext cx="481159" cy="510540"/>
          </a:xfrm>
          <a:prstGeom prst="mathMultiply">
            <a:avLst>
              <a:gd name="adj1" fmla="val 9765"/>
            </a:avLst>
          </a:prstGeom>
          <a:solidFill>
            <a:srgbClr val="FF000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89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Attempt 4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29" idx="3"/>
            <a:endCxn id="5" idx="0"/>
          </p:cNvCxnSpPr>
          <p:nvPr/>
        </p:nvCxnSpPr>
        <p:spPr bwMode="auto">
          <a:xfrm flipH="1">
            <a:off x="3401694" y="2659756"/>
            <a:ext cx="4178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endCxn id="37" idx="0"/>
          </p:cNvCxnSpPr>
          <p:nvPr/>
        </p:nvCxnSpPr>
        <p:spPr bwMode="auto">
          <a:xfrm flipH="1">
            <a:off x="5097932" y="2659756"/>
            <a:ext cx="2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endCxn id="39" idx="0"/>
          </p:cNvCxnSpPr>
          <p:nvPr/>
        </p:nvCxnSpPr>
        <p:spPr bwMode="auto">
          <a:xfrm flipH="1">
            <a:off x="6794169" y="2659756"/>
            <a:ext cx="4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1" idx="0"/>
          </p:cNvCxnSpPr>
          <p:nvPr/>
        </p:nvCxnSpPr>
        <p:spPr bwMode="auto">
          <a:xfrm flipH="1">
            <a:off x="8490406" y="2659756"/>
            <a:ext cx="4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blipFill rotWithShape="0">
                <a:blip r:embed="rId7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3401693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blipFill rotWithShape="0">
                <a:blip r:embed="rId8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 flipH="1">
            <a:off x="5097931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blipFill rotWithShape="0">
                <a:blip r:embed="rId9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blipFill rotWithShape="0">
                <a:blip r:embed="rId10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39" idx="2"/>
            <a:endCxn id="57" idx="0"/>
          </p:cNvCxnSpPr>
          <p:nvPr/>
        </p:nvCxnSpPr>
        <p:spPr bwMode="auto">
          <a:xfrm>
            <a:off x="6794169" y="3764372"/>
            <a:ext cx="0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41" idx="2"/>
            <a:endCxn id="58" idx="0"/>
          </p:cNvCxnSpPr>
          <p:nvPr/>
        </p:nvCxnSpPr>
        <p:spPr bwMode="auto">
          <a:xfrm>
            <a:off x="8490406" y="3764373"/>
            <a:ext cx="1" cy="477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blipFill rotWithShape="0">
                <a:blip r:embed="rId11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ight Brace 27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 rot="5400000">
                <a:off x="3216323" y="1874985"/>
                <a:ext cx="379098" cy="1190444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216323" y="1874985"/>
                <a:ext cx="379098" cy="1190444"/>
              </a:xfrm>
              <a:prstGeom prst="round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/>
          <p:cNvGrpSpPr/>
          <p:nvPr/>
        </p:nvGrpSpPr>
        <p:grpSpPr>
          <a:xfrm>
            <a:off x="4502708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ound Same Side Corner Rectangle 32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3" name="Round Same Side Corner 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ound Same Side Corner Rectangle 33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4" name="Round Same Side Corner 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Group 34"/>
          <p:cNvGrpSpPr/>
          <p:nvPr/>
        </p:nvGrpSpPr>
        <p:grpSpPr>
          <a:xfrm>
            <a:off x="6201977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ound Same Side Corner Rectangle 35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6" name="Round Same Side Corner 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ound Same Side Corner Rectangle 37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8" name="Round Same Side Corner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7891011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ound Same Side Corner Rectangle 45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6" name="Round Same Side Corner 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ound Same Side Corner Rectangle 46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7" name="Round Same Side Corner 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8" name="TextBox 47"/>
          <p:cNvSpPr txBox="1"/>
          <p:nvPr/>
        </p:nvSpPr>
        <p:spPr>
          <a:xfrm>
            <a:off x="1488572" y="3475523"/>
            <a:ext cx="1451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Size in bits</a:t>
            </a:r>
          </a:p>
        </p:txBody>
      </p:sp>
      <p:cxnSp>
        <p:nvCxnSpPr>
          <p:cNvPr id="49" name="Straight Arrow Connector 48"/>
          <p:cNvCxnSpPr>
            <a:stCxn id="48" idx="0"/>
          </p:cNvCxnSpPr>
          <p:nvPr/>
        </p:nvCxnSpPr>
        <p:spPr bwMode="auto">
          <a:xfrm flipV="1">
            <a:off x="2214527" y="2768498"/>
            <a:ext cx="858539" cy="70702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60816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Attempt 4 – an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2493391" y="2435507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93391" y="2435507"/>
                <a:ext cx="570742" cy="44741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endCxn id="5" idx="0"/>
          </p:cNvCxnSpPr>
          <p:nvPr/>
        </p:nvCxnSpPr>
        <p:spPr bwMode="auto">
          <a:xfrm>
            <a:off x="2777558" y="1954674"/>
            <a:ext cx="1204" cy="48083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endCxn id="37" idx="0"/>
          </p:cNvCxnSpPr>
          <p:nvPr/>
        </p:nvCxnSpPr>
        <p:spPr bwMode="auto">
          <a:xfrm flipH="1">
            <a:off x="4166549" y="2003696"/>
            <a:ext cx="2" cy="4318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3881177" y="2435507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1177" y="2435507"/>
                <a:ext cx="570742" cy="44741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2517304" y="3262709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7304" y="3262709"/>
                <a:ext cx="518102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2776355" y="2882925"/>
            <a:ext cx="2407" cy="3797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907497" y="3262709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497" y="3262709"/>
                <a:ext cx="518102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>
            <a:off x="4166548" y="2882925"/>
            <a:ext cx="0" cy="3797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0" name="Group 39"/>
          <p:cNvGrpSpPr/>
          <p:nvPr/>
        </p:nvGrpSpPr>
        <p:grpSpPr>
          <a:xfrm>
            <a:off x="2306976" y="1698172"/>
            <a:ext cx="947543" cy="301747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ound Same Side Corner Rectangle 44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5" name="Round Same Side Corner 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ound Same Side Corner Rectangle 49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0" name="Round Same Side Corner 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2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3" name="Group 52"/>
          <p:cNvGrpSpPr/>
          <p:nvPr/>
        </p:nvGrpSpPr>
        <p:grpSpPr>
          <a:xfrm>
            <a:off x="3692774" y="1701950"/>
            <a:ext cx="947543" cy="301747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ound Same Side Corner Rectangle 53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4" name="Round Same Side Corner Rectangle 5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ound Same Side Corner Rectangle 54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5" name="Round Same Side Corner 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>
                <a:off x="1107589" y="2435506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07589" y="2435506"/>
                <a:ext cx="570742" cy="447418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78" idx="3"/>
            <a:endCxn id="63" idx="0"/>
          </p:cNvCxnSpPr>
          <p:nvPr/>
        </p:nvCxnSpPr>
        <p:spPr bwMode="auto">
          <a:xfrm>
            <a:off x="1392959" y="1999920"/>
            <a:ext cx="2" cy="43558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1133909" y="3259420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909" y="3259420"/>
                <a:ext cx="518102" cy="338554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Arrow Connector 65"/>
          <p:cNvCxnSpPr>
            <a:stCxn id="63" idx="2"/>
            <a:endCxn id="65" idx="0"/>
          </p:cNvCxnSpPr>
          <p:nvPr/>
        </p:nvCxnSpPr>
        <p:spPr bwMode="auto">
          <a:xfrm>
            <a:off x="1392960" y="2882924"/>
            <a:ext cx="0" cy="37649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ounded Rectangle 77"/>
              <p:cNvSpPr/>
              <p:nvPr/>
            </p:nvSpPr>
            <p:spPr bwMode="auto">
              <a:xfrm rot="5400000">
                <a:off x="1242086" y="1375275"/>
                <a:ext cx="301747" cy="94754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192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8" name="Rounded 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1242086" y="1375275"/>
                <a:ext cx="301747" cy="947543"/>
              </a:xfrm>
              <a:prstGeom prst="roundRect">
                <a:avLst/>
              </a:prstGeom>
              <a:blipFill rotWithShape="0">
                <a:blip r:embed="rId2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Rectangle 127"/>
              <p:cNvSpPr/>
              <p:nvPr/>
            </p:nvSpPr>
            <p:spPr bwMode="auto">
              <a:xfrm>
                <a:off x="2493393" y="4924707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8" name="Rectangle 1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93393" y="4924707"/>
                <a:ext cx="570742" cy="447418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9" name="Straight Arrow Connector 128"/>
          <p:cNvCxnSpPr>
            <a:endCxn id="128" idx="0"/>
          </p:cNvCxnSpPr>
          <p:nvPr/>
        </p:nvCxnSpPr>
        <p:spPr bwMode="auto">
          <a:xfrm>
            <a:off x="2777560" y="4443874"/>
            <a:ext cx="1204" cy="48083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0" name="Straight Arrow Connector 129"/>
          <p:cNvCxnSpPr>
            <a:endCxn id="131" idx="0"/>
          </p:cNvCxnSpPr>
          <p:nvPr/>
        </p:nvCxnSpPr>
        <p:spPr bwMode="auto">
          <a:xfrm flipH="1">
            <a:off x="4166551" y="4492896"/>
            <a:ext cx="2" cy="4318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Rectangle 130"/>
              <p:cNvSpPr/>
              <p:nvPr/>
            </p:nvSpPr>
            <p:spPr bwMode="auto">
              <a:xfrm>
                <a:off x="3881179" y="4924707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1" name="Rectangle 1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1179" y="4924707"/>
                <a:ext cx="570742" cy="447418"/>
              </a:xfrm>
              <a:prstGeom prst="rect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/>
              <p:cNvSpPr txBox="1"/>
              <p:nvPr/>
            </p:nvSpPr>
            <p:spPr>
              <a:xfrm>
                <a:off x="2517306" y="5751909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2" name="TextBox 1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7306" y="5751909"/>
                <a:ext cx="518102" cy="33855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3" name="Straight Arrow Connector 132"/>
          <p:cNvCxnSpPr>
            <a:stCxn id="128" idx="2"/>
            <a:endCxn id="132" idx="0"/>
          </p:cNvCxnSpPr>
          <p:nvPr/>
        </p:nvCxnSpPr>
        <p:spPr bwMode="auto">
          <a:xfrm flipH="1">
            <a:off x="2776357" y="5372125"/>
            <a:ext cx="2407" cy="3797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/>
              <p:cNvSpPr txBox="1"/>
              <p:nvPr/>
            </p:nvSpPr>
            <p:spPr>
              <a:xfrm>
                <a:off x="3907499" y="5751909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4" name="TextBox 1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499" y="5751909"/>
                <a:ext cx="518102" cy="338554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5" name="Straight Arrow Connector 134"/>
          <p:cNvCxnSpPr>
            <a:stCxn id="131" idx="2"/>
            <a:endCxn id="134" idx="0"/>
          </p:cNvCxnSpPr>
          <p:nvPr/>
        </p:nvCxnSpPr>
        <p:spPr bwMode="auto">
          <a:xfrm>
            <a:off x="4166550" y="5372125"/>
            <a:ext cx="0" cy="3797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6" name="Group 135"/>
          <p:cNvGrpSpPr/>
          <p:nvPr/>
        </p:nvGrpSpPr>
        <p:grpSpPr>
          <a:xfrm>
            <a:off x="2306978" y="4187372"/>
            <a:ext cx="947543" cy="301747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7" name="Round Same Side Corner Rectangle 136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5" name="Round Same Side Corner 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8" name="Round Same Side Corner Rectangle 137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rgbClr val="CAECDD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138" name="Round Same Side Corner Rectangle 1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 rotWithShape="0">
                  <a:blip r:embed="rId3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9" name="Group 138"/>
          <p:cNvGrpSpPr/>
          <p:nvPr/>
        </p:nvGrpSpPr>
        <p:grpSpPr>
          <a:xfrm>
            <a:off x="3692776" y="4191150"/>
            <a:ext cx="947543" cy="301747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0" name="Round Same Side Corner Rectangle 139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4" name="Round Same Side Corner Rectangle 5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1" name="Round Same Side Corner Rectangle 140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rgbClr val="CAECDD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141" name="Round Same Side Corner Rectangle 1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 rotWithShape="0">
                  <a:blip r:embed="rId3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Rectangle 141"/>
              <p:cNvSpPr/>
              <p:nvPr/>
            </p:nvSpPr>
            <p:spPr bwMode="auto">
              <a:xfrm>
                <a:off x="1107591" y="4924706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2" name="Rectangle 1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07591" y="4924706"/>
                <a:ext cx="570742" cy="447418"/>
              </a:xfrm>
              <a:prstGeom prst="rect">
                <a:avLst/>
              </a:prstGeom>
              <a:blipFill rotWithShape="0">
                <a:blip r:embed="rId3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3" name="Straight Arrow Connector 142"/>
          <p:cNvCxnSpPr>
            <a:stCxn id="146" idx="3"/>
            <a:endCxn id="142" idx="0"/>
          </p:cNvCxnSpPr>
          <p:nvPr/>
        </p:nvCxnSpPr>
        <p:spPr bwMode="auto">
          <a:xfrm>
            <a:off x="1392961" y="4489120"/>
            <a:ext cx="2" cy="43558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TextBox 143"/>
              <p:cNvSpPr txBox="1"/>
              <p:nvPr/>
            </p:nvSpPr>
            <p:spPr>
              <a:xfrm>
                <a:off x="1133911" y="5748620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4" name="TextBox 1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911" y="5748620"/>
                <a:ext cx="518102" cy="338554"/>
              </a:xfrm>
              <a:prstGeom prst="rect">
                <a:avLst/>
              </a:prstGeom>
              <a:blipFill rotWithShape="0"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5" name="Straight Arrow Connector 144"/>
          <p:cNvCxnSpPr>
            <a:stCxn id="142" idx="2"/>
            <a:endCxn id="144" idx="0"/>
          </p:cNvCxnSpPr>
          <p:nvPr/>
        </p:nvCxnSpPr>
        <p:spPr bwMode="auto">
          <a:xfrm>
            <a:off x="1392962" y="5372124"/>
            <a:ext cx="0" cy="37649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6" name="Rounded Rectangle 145"/>
              <p:cNvSpPr/>
              <p:nvPr/>
            </p:nvSpPr>
            <p:spPr bwMode="auto">
              <a:xfrm rot="5400000">
                <a:off x="1242088" y="3864475"/>
                <a:ext cx="301747" cy="94754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192</m:t>
                        </m:r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46" name="Rounded Rectangle 1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1242088" y="3864475"/>
                <a:ext cx="301747" cy="947543"/>
              </a:xfrm>
              <a:prstGeom prst="roundRect">
                <a:avLst/>
              </a:prstGeom>
              <a:blipFill rotWithShape="0">
                <a:blip r:embed="rId3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6" name="Rectangle 165"/>
              <p:cNvSpPr/>
              <p:nvPr/>
            </p:nvSpPr>
            <p:spPr bwMode="auto">
              <a:xfrm>
                <a:off x="7856422" y="3370435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6" name="Rectangle 1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56422" y="3370435"/>
                <a:ext cx="570742" cy="447418"/>
              </a:xfrm>
              <a:prstGeom prst="rect">
                <a:avLst/>
              </a:prstGeom>
              <a:blipFill rotWithShape="0">
                <a:blip r:embed="rId3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7" name="Straight Arrow Connector 166"/>
          <p:cNvCxnSpPr>
            <a:endCxn id="166" idx="0"/>
          </p:cNvCxnSpPr>
          <p:nvPr/>
        </p:nvCxnSpPr>
        <p:spPr bwMode="auto">
          <a:xfrm>
            <a:off x="8140589" y="2889602"/>
            <a:ext cx="1204" cy="48083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8" name="Straight Arrow Connector 167"/>
          <p:cNvCxnSpPr>
            <a:endCxn id="169" idx="0"/>
          </p:cNvCxnSpPr>
          <p:nvPr/>
        </p:nvCxnSpPr>
        <p:spPr bwMode="auto">
          <a:xfrm flipH="1">
            <a:off x="9529580" y="2938624"/>
            <a:ext cx="2" cy="4318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9" name="Rectangle 168"/>
              <p:cNvSpPr/>
              <p:nvPr/>
            </p:nvSpPr>
            <p:spPr bwMode="auto">
              <a:xfrm>
                <a:off x="9244208" y="3370435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9" name="Rectangle 1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44208" y="3370435"/>
                <a:ext cx="570742" cy="447418"/>
              </a:xfrm>
              <a:prstGeom prst="rect">
                <a:avLst/>
              </a:prstGeom>
              <a:blipFill rotWithShape="0">
                <a:blip r:embed="rId3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0" name="TextBox 169"/>
              <p:cNvSpPr txBox="1"/>
              <p:nvPr/>
            </p:nvSpPr>
            <p:spPr>
              <a:xfrm>
                <a:off x="7880335" y="4197637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70" name="TextBox 1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0335" y="4197637"/>
                <a:ext cx="518102" cy="338554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1" name="Straight Arrow Connector 170"/>
          <p:cNvCxnSpPr>
            <a:stCxn id="166" idx="2"/>
            <a:endCxn id="170" idx="0"/>
          </p:cNvCxnSpPr>
          <p:nvPr/>
        </p:nvCxnSpPr>
        <p:spPr bwMode="auto">
          <a:xfrm flipH="1">
            <a:off x="8139386" y="3817853"/>
            <a:ext cx="2407" cy="3797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2" name="TextBox 171"/>
              <p:cNvSpPr txBox="1"/>
              <p:nvPr/>
            </p:nvSpPr>
            <p:spPr>
              <a:xfrm>
                <a:off x="9270528" y="4197637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2" name="TextBox 1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0528" y="4197637"/>
                <a:ext cx="518102" cy="338554"/>
              </a:xfrm>
              <a:prstGeom prst="rect">
                <a:avLst/>
              </a:prstGeom>
              <a:blipFill rotWithShape="0"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3" name="Straight Arrow Connector 172"/>
          <p:cNvCxnSpPr>
            <a:stCxn id="169" idx="2"/>
            <a:endCxn id="172" idx="0"/>
          </p:cNvCxnSpPr>
          <p:nvPr/>
        </p:nvCxnSpPr>
        <p:spPr bwMode="auto">
          <a:xfrm>
            <a:off x="9529579" y="3817853"/>
            <a:ext cx="0" cy="3797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Round Same Side Corner Rectangle 174"/>
              <p:cNvSpPr/>
              <p:nvPr/>
            </p:nvSpPr>
            <p:spPr bwMode="auto">
              <a:xfrm rot="16200000">
                <a:off x="7805076" y="2498031"/>
                <a:ext cx="301746" cy="571883"/>
              </a:xfrm>
              <a:prstGeom prst="round2Same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5" name="Round Same Side Corner Rectangle 1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7805076" y="2498031"/>
                <a:ext cx="301746" cy="571883"/>
              </a:xfrm>
              <a:prstGeom prst="round2SameRect">
                <a:avLst/>
              </a:prstGeom>
              <a:blipFill rotWithShape="0">
                <a:blip r:embed="rId4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Round Same Side Corner Rectangle 175"/>
              <p:cNvSpPr/>
              <p:nvPr/>
            </p:nvSpPr>
            <p:spPr bwMode="auto">
              <a:xfrm rot="5400000">
                <a:off x="8192137" y="2509434"/>
                <a:ext cx="301746" cy="549081"/>
              </a:xfrm>
              <a:prstGeom prst="round2SameRect">
                <a:avLst/>
              </a:prstGeom>
              <a:solidFill>
                <a:srgbClr val="D6D6F5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6" name="Round Same Side Corner Rectangle 1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92137" y="2509434"/>
                <a:ext cx="301746" cy="549081"/>
              </a:xfrm>
              <a:prstGeom prst="round2SameRect">
                <a:avLst/>
              </a:prstGeom>
              <a:blipFill rotWithShape="0">
                <a:blip r:embed="rId4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Round Same Side Corner Rectangle 177"/>
              <p:cNvSpPr/>
              <p:nvPr/>
            </p:nvSpPr>
            <p:spPr bwMode="auto">
              <a:xfrm rot="16200000">
                <a:off x="9190874" y="2501809"/>
                <a:ext cx="301746" cy="571883"/>
              </a:xfrm>
              <a:prstGeom prst="round2Same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8" name="Round Same Side Corner Rectangle 1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9190874" y="2501809"/>
                <a:ext cx="301746" cy="571883"/>
              </a:xfrm>
              <a:prstGeom prst="round2SameRect">
                <a:avLst/>
              </a:prstGeom>
              <a:blipFill rotWithShape="0">
                <a:blip r:embed="rId4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Round Same Side Corner Rectangle 178"/>
              <p:cNvSpPr/>
              <p:nvPr/>
            </p:nvSpPr>
            <p:spPr bwMode="auto">
              <a:xfrm rot="5400000">
                <a:off x="9577935" y="2513212"/>
                <a:ext cx="301746" cy="549081"/>
              </a:xfrm>
              <a:prstGeom prst="round2SameRect">
                <a:avLst/>
              </a:prstGeom>
              <a:solidFill>
                <a:srgbClr val="CAECDD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9" name="Round Same Side Corner Rectangle 1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577935" y="2513212"/>
                <a:ext cx="301746" cy="549081"/>
              </a:xfrm>
              <a:prstGeom prst="round2SameRect">
                <a:avLst/>
              </a:prstGeom>
              <a:blipFill rotWithShape="0">
                <a:blip r:embed="rId4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0" name="Rectangle 179"/>
              <p:cNvSpPr/>
              <p:nvPr/>
            </p:nvSpPr>
            <p:spPr bwMode="auto">
              <a:xfrm>
                <a:off x="6470620" y="3370434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0" name="Rectangle 1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70620" y="3370434"/>
                <a:ext cx="570742" cy="447418"/>
              </a:xfrm>
              <a:prstGeom prst="rect">
                <a:avLst/>
              </a:prstGeom>
              <a:blipFill rotWithShape="0">
                <a:blip r:embed="rId4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1" name="Straight Arrow Connector 180"/>
          <p:cNvCxnSpPr>
            <a:stCxn id="184" idx="3"/>
            <a:endCxn id="180" idx="0"/>
          </p:cNvCxnSpPr>
          <p:nvPr/>
        </p:nvCxnSpPr>
        <p:spPr bwMode="auto">
          <a:xfrm>
            <a:off x="6755990" y="2934848"/>
            <a:ext cx="2" cy="43558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/>
              <p:cNvSpPr txBox="1"/>
              <p:nvPr/>
            </p:nvSpPr>
            <p:spPr>
              <a:xfrm>
                <a:off x="6496940" y="4194348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2" name="TextBox 1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940" y="4194348"/>
                <a:ext cx="518102" cy="338554"/>
              </a:xfrm>
              <a:prstGeom prst="rect">
                <a:avLst/>
              </a:prstGeom>
              <a:blipFill rotWithShape="0"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3" name="Straight Arrow Connector 182"/>
          <p:cNvCxnSpPr>
            <a:stCxn id="180" idx="2"/>
            <a:endCxn id="182" idx="0"/>
          </p:cNvCxnSpPr>
          <p:nvPr/>
        </p:nvCxnSpPr>
        <p:spPr bwMode="auto">
          <a:xfrm>
            <a:off x="6755991" y="3817852"/>
            <a:ext cx="0" cy="37649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4" name="Rounded Rectangle 183"/>
              <p:cNvSpPr/>
              <p:nvPr/>
            </p:nvSpPr>
            <p:spPr bwMode="auto">
              <a:xfrm rot="5400000">
                <a:off x="6605117" y="2310203"/>
                <a:ext cx="301747" cy="94754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192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4" name="Rounded Rectangle 18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05117" y="2310203"/>
                <a:ext cx="301747" cy="947543"/>
              </a:xfrm>
              <a:prstGeom prst="roundRect">
                <a:avLst/>
              </a:prstGeom>
              <a:blipFill rotWithShape="0">
                <a:blip r:embed="rId4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583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 animBg="1"/>
      <p:bldP spid="169" grpId="0" animBg="1"/>
      <p:bldP spid="170" grpId="0"/>
      <p:bldP spid="172" grpId="0"/>
      <p:bldP spid="175" grpId="0" animBg="1"/>
      <p:bldP spid="176" grpId="0" animBg="1"/>
      <p:bldP spid="178" grpId="0" animBg="1"/>
      <p:bldP spid="179" grpId="0" animBg="1"/>
      <p:bldP spid="180" grpId="0" animBg="1"/>
      <p:bldP spid="182" grpId="0"/>
      <p:bldP spid="18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>
                <a:blip r:embed="rId2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9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9" y="3667983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blipFill>
                <a:blip r:embed="rId4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blipFill>
                <a:blip r:embed="rId5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>
                <a:blip r:embed="rId6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3401694" y="2659756"/>
            <a:ext cx="1" cy="10082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5097934" y="2659756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42" idx="0"/>
          </p:cNvCxnSpPr>
          <p:nvPr/>
        </p:nvCxnSpPr>
        <p:spPr bwMode="auto">
          <a:xfrm>
            <a:off x="6794174" y="2659756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6" idx="0"/>
          </p:cNvCxnSpPr>
          <p:nvPr/>
        </p:nvCxnSpPr>
        <p:spPr bwMode="auto">
          <a:xfrm flipH="1">
            <a:off x="8490386" y="2659756"/>
            <a:ext cx="24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8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8" y="3667983"/>
                <a:ext cx="717051" cy="56211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8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8" y="3667983"/>
                <a:ext cx="717051" cy="56211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667983"/>
                <a:ext cx="717051" cy="56211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ight Brace 27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4976171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3760220" y="3163870"/>
            <a:ext cx="1215951" cy="785169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>
            <a:off x="5097934" y="3285632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Flowchart: Or 41"/>
          <p:cNvSpPr>
            <a:spLocks noChangeAspect="1"/>
          </p:cNvSpPr>
          <p:nvPr/>
        </p:nvSpPr>
        <p:spPr bwMode="auto">
          <a:xfrm>
            <a:off x="6672411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sp>
        <p:nvSpPr>
          <p:cNvPr id="46" name="Flowchart: Or 45"/>
          <p:cNvSpPr>
            <a:spLocks noChangeAspect="1"/>
          </p:cNvSpPr>
          <p:nvPr/>
        </p:nvSpPr>
        <p:spPr bwMode="auto">
          <a:xfrm>
            <a:off x="8368623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47" name="Straight Arrow Connector 46"/>
          <p:cNvCxnSpPr>
            <a:stCxn id="42" idx="4"/>
            <a:endCxn id="39" idx="0"/>
          </p:cNvCxnSpPr>
          <p:nvPr/>
        </p:nvCxnSpPr>
        <p:spPr bwMode="auto">
          <a:xfrm>
            <a:off x="6794174" y="3285632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/>
          <p:cNvCxnSpPr>
            <a:stCxn id="46" idx="4"/>
            <a:endCxn id="41" idx="0"/>
          </p:cNvCxnSpPr>
          <p:nvPr/>
        </p:nvCxnSpPr>
        <p:spPr bwMode="auto">
          <a:xfrm>
            <a:off x="8490386" y="3285632"/>
            <a:ext cx="2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42" idx="2"/>
          </p:cNvCxnSpPr>
          <p:nvPr/>
        </p:nvCxnSpPr>
        <p:spPr bwMode="auto">
          <a:xfrm flipV="1">
            <a:off x="5456459" y="3163870"/>
            <a:ext cx="1215952" cy="785169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Elbow Connector 54"/>
          <p:cNvCxnSpPr>
            <a:stCxn id="39" idx="3"/>
            <a:endCxn id="46" idx="2"/>
          </p:cNvCxnSpPr>
          <p:nvPr/>
        </p:nvCxnSpPr>
        <p:spPr bwMode="auto">
          <a:xfrm flipV="1">
            <a:off x="7152699" y="3163870"/>
            <a:ext cx="1215924" cy="785169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41" idx="2"/>
            <a:endCxn id="61" idx="0"/>
          </p:cNvCxnSpPr>
          <p:nvPr/>
        </p:nvCxnSpPr>
        <p:spPr bwMode="auto">
          <a:xfrm flipH="1">
            <a:off x="8490385" y="4230095"/>
            <a:ext cx="21" cy="6081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8227704" y="4838212"/>
                <a:ext cx="5253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7704" y="4838212"/>
                <a:ext cx="525361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1224881" y="5238322"/>
            <a:ext cx="5927818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b="1" dirty="0"/>
              <a:t>Theorem:</a:t>
            </a:r>
            <a:r>
              <a:rPr lang="en-US" b="0" dirty="0"/>
              <a:t> secure </a:t>
            </a:r>
            <a:r>
              <a:rPr lang="en-US" dirty="0"/>
              <a:t>if all</a:t>
            </a:r>
            <a:r>
              <a:rPr lang="en-US" b="0" dirty="0"/>
              <a:t> messages </a:t>
            </a:r>
            <a:r>
              <a:rPr lang="en-US" dirty="0"/>
              <a:t>have the </a:t>
            </a:r>
            <a:r>
              <a:rPr lang="en-US" i="1" dirty="0"/>
              <a:t>same</a:t>
            </a:r>
            <a:r>
              <a:rPr lang="en-US" dirty="0"/>
              <a:t> length</a:t>
            </a:r>
            <a:endParaRPr lang="en-US" b="0" dirty="0"/>
          </a:p>
        </p:txBody>
      </p:sp>
      <p:sp>
        <p:nvSpPr>
          <p:cNvPr id="30" name="TextBox 29"/>
          <p:cNvSpPr txBox="1"/>
          <p:nvPr/>
        </p:nvSpPr>
        <p:spPr>
          <a:xfrm>
            <a:off x="1224881" y="5864198"/>
            <a:ext cx="587992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Warning: </a:t>
            </a:r>
            <a:r>
              <a:rPr lang="en-US" dirty="0">
                <a:solidFill>
                  <a:srgbClr val="FF0000"/>
                </a:solidFill>
              </a:rPr>
              <a:t>not secure if messages have </a:t>
            </a:r>
            <a:r>
              <a:rPr lang="en-US" i="1" dirty="0">
                <a:solidFill>
                  <a:srgbClr val="FF0000"/>
                </a:solidFill>
              </a:rPr>
              <a:t>different</a:t>
            </a:r>
            <a:r>
              <a:rPr lang="en-US" dirty="0">
                <a:solidFill>
                  <a:srgbClr val="FF0000"/>
                </a:solidFill>
              </a:rPr>
              <a:t> lengths!</a:t>
            </a:r>
            <a:r>
              <a:rPr lang="en-US" b="0" dirty="0">
                <a:solidFill>
                  <a:srgbClr val="FF000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39087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5" name="Rounded 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>
                <a:blip r:embed="rId2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 bwMode="auto">
              <a:xfrm>
                <a:off x="3043169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9" y="3667983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blipFill>
                <a:blip r:embed="rId4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>
                <a:blip r:embed="rId5"/>
                <a:stretch>
                  <a:fillRect b="-1230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>
            <a:stCxn id="25" idx="2"/>
            <a:endCxn id="26" idx="0"/>
          </p:cNvCxnSpPr>
          <p:nvPr/>
        </p:nvCxnSpPr>
        <p:spPr bwMode="auto">
          <a:xfrm>
            <a:off x="3401694" y="2659756"/>
            <a:ext cx="1" cy="10082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/>
          <p:cNvCxnSpPr>
            <a:stCxn id="28" idx="2"/>
            <a:endCxn id="47" idx="0"/>
          </p:cNvCxnSpPr>
          <p:nvPr/>
        </p:nvCxnSpPr>
        <p:spPr bwMode="auto">
          <a:xfrm>
            <a:off x="6794174" y="2659756"/>
            <a:ext cx="0" cy="10082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/>
          <p:cNvCxnSpPr>
            <a:endCxn id="62" idx="0"/>
          </p:cNvCxnSpPr>
          <p:nvPr/>
        </p:nvCxnSpPr>
        <p:spPr bwMode="auto">
          <a:xfrm flipH="1">
            <a:off x="8490386" y="2659756"/>
            <a:ext cx="24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 bwMode="auto">
              <a:xfrm>
                <a:off x="6435648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8" y="3667983"/>
                <a:ext cx="717051" cy="56211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>
                <a:off x="8131880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667983"/>
                <a:ext cx="717051" cy="56211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Flowchart: Or 61"/>
          <p:cNvSpPr>
            <a:spLocks noChangeAspect="1"/>
          </p:cNvSpPr>
          <p:nvPr/>
        </p:nvSpPr>
        <p:spPr bwMode="auto">
          <a:xfrm>
            <a:off x="8368623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64" name="Straight Arrow Connector 63"/>
          <p:cNvCxnSpPr>
            <a:stCxn id="62" idx="4"/>
            <a:endCxn id="53" idx="0"/>
          </p:cNvCxnSpPr>
          <p:nvPr/>
        </p:nvCxnSpPr>
        <p:spPr bwMode="auto">
          <a:xfrm>
            <a:off x="8490386" y="3285632"/>
            <a:ext cx="2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6" name="Elbow Connector 65"/>
          <p:cNvCxnSpPr>
            <a:stCxn id="47" idx="3"/>
            <a:endCxn id="62" idx="2"/>
          </p:cNvCxnSpPr>
          <p:nvPr/>
        </p:nvCxnSpPr>
        <p:spPr bwMode="auto">
          <a:xfrm flipV="1">
            <a:off x="7152699" y="3163870"/>
            <a:ext cx="1215924" cy="78516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" name="Straight Arrow Connector 66"/>
          <p:cNvCxnSpPr>
            <a:stCxn id="53" idx="2"/>
            <a:endCxn id="68" idx="0"/>
          </p:cNvCxnSpPr>
          <p:nvPr/>
        </p:nvCxnSpPr>
        <p:spPr bwMode="auto">
          <a:xfrm flipH="1">
            <a:off x="8490385" y="4230095"/>
            <a:ext cx="21" cy="6081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8227704" y="4838212"/>
                <a:ext cx="5253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7704" y="4838212"/>
                <a:ext cx="525361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Arrow Connector 68"/>
          <p:cNvCxnSpPr>
            <a:stCxn id="26" idx="2"/>
            <a:endCxn id="70" idx="0"/>
          </p:cNvCxnSpPr>
          <p:nvPr/>
        </p:nvCxnSpPr>
        <p:spPr bwMode="auto">
          <a:xfrm flipH="1">
            <a:off x="3401693" y="4230095"/>
            <a:ext cx="2" cy="6081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3139012" y="4838212"/>
                <a:ext cx="5253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9012" y="4838212"/>
                <a:ext cx="525361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1224881" y="5864198"/>
            <a:ext cx="587992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Warning: </a:t>
            </a:r>
            <a:r>
              <a:rPr lang="en-US" dirty="0">
                <a:solidFill>
                  <a:srgbClr val="FF0000"/>
                </a:solidFill>
              </a:rPr>
              <a:t>not secure if messages have </a:t>
            </a:r>
            <a:r>
              <a:rPr lang="en-US" i="1" dirty="0">
                <a:solidFill>
                  <a:srgbClr val="FF0000"/>
                </a:solidFill>
              </a:rPr>
              <a:t>different</a:t>
            </a:r>
            <a:r>
              <a:rPr lang="en-US" dirty="0">
                <a:solidFill>
                  <a:srgbClr val="FF0000"/>
                </a:solidFill>
              </a:rPr>
              <a:t> lengths!</a:t>
            </a:r>
            <a:r>
              <a:rPr lang="en-US" b="0" dirty="0">
                <a:solidFill>
                  <a:srgbClr val="FF0000"/>
                </a:solidFill>
              </a:rPr>
              <a:t>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9347804" y="3357521"/>
                <a:ext cx="2225032" cy="3978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CBC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7804" y="3357521"/>
                <a:ext cx="2225032" cy="397866"/>
              </a:xfrm>
              <a:prstGeom prst="rect">
                <a:avLst/>
              </a:prstGeom>
              <a:blipFill rotWithShape="0">
                <a:blip r:embed="rId14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4367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47" grpId="0" animBg="1"/>
      <p:bldP spid="53" grpId="0" animBg="1"/>
      <p:bldP spid="62" grpId="0" animBg="1"/>
      <p:bldP spid="68" grpId="0"/>
      <p:bldP spid="3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CBC-MAC vs. CBC$-ENC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1719353" y="2225040"/>
                <a:ext cx="865032" cy="30537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19353" y="2225040"/>
                <a:ext cx="865032" cy="305375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891348" y="3342572"/>
                <a:ext cx="521043" cy="45279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91348" y="3342572"/>
                <a:ext cx="521043" cy="45279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951921" y="2225040"/>
                <a:ext cx="865032" cy="30537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51921" y="2225040"/>
                <a:ext cx="865032" cy="305375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4184489" y="2225040"/>
                <a:ext cx="865032" cy="30537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84489" y="2225040"/>
                <a:ext cx="865032" cy="305375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2151869" y="2530415"/>
            <a:ext cx="1" cy="81215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3384437" y="2530415"/>
            <a:ext cx="258" cy="2879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106" idx="0"/>
          </p:cNvCxnSpPr>
          <p:nvPr/>
        </p:nvCxnSpPr>
        <p:spPr bwMode="auto">
          <a:xfrm flipH="1">
            <a:off x="4615892" y="2530415"/>
            <a:ext cx="1113" cy="2879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3123916" y="3342572"/>
                <a:ext cx="521043" cy="45279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23916" y="3342572"/>
                <a:ext cx="521043" cy="452798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4356483" y="3342572"/>
                <a:ext cx="521043" cy="45279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56483" y="3342572"/>
                <a:ext cx="521043" cy="452798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3276695" y="2818327"/>
            <a:ext cx="216000" cy="216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i="1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2412391" y="2926327"/>
            <a:ext cx="864304" cy="642644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 flipH="1">
            <a:off x="3384438" y="3034327"/>
            <a:ext cx="257" cy="3082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106" idx="4"/>
            <a:endCxn id="39" idx="0"/>
          </p:cNvCxnSpPr>
          <p:nvPr/>
        </p:nvCxnSpPr>
        <p:spPr bwMode="auto">
          <a:xfrm>
            <a:off x="4615892" y="3034327"/>
            <a:ext cx="1113" cy="3082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106" idx="2"/>
          </p:cNvCxnSpPr>
          <p:nvPr/>
        </p:nvCxnSpPr>
        <p:spPr bwMode="auto">
          <a:xfrm flipV="1">
            <a:off x="3644959" y="2926327"/>
            <a:ext cx="862933" cy="642644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426128" y="4281604"/>
                <a:ext cx="381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6128" y="4281604"/>
                <a:ext cx="381752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/>
          <p:cNvCxnSpPr>
            <a:stCxn id="39" idx="2"/>
            <a:endCxn id="38" idx="0"/>
          </p:cNvCxnSpPr>
          <p:nvPr/>
        </p:nvCxnSpPr>
        <p:spPr bwMode="auto">
          <a:xfrm flipH="1">
            <a:off x="4617004" y="3795370"/>
            <a:ext cx="1" cy="48623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ounded Rectangle 69"/>
              <p:cNvSpPr/>
              <p:nvPr/>
            </p:nvSpPr>
            <p:spPr bwMode="auto">
              <a:xfrm>
                <a:off x="7440480" y="2225040"/>
                <a:ext cx="865032" cy="30537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0" name="Rounded 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0480" y="2225040"/>
                <a:ext cx="865032" cy="305375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/>
              <p:cNvSpPr/>
              <p:nvPr/>
            </p:nvSpPr>
            <p:spPr bwMode="auto">
              <a:xfrm>
                <a:off x="7612475" y="3342572"/>
                <a:ext cx="521043" cy="45279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1" name="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475" y="3342572"/>
                <a:ext cx="521043" cy="452798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ounded Rectangle 71"/>
              <p:cNvSpPr/>
              <p:nvPr/>
            </p:nvSpPr>
            <p:spPr bwMode="auto">
              <a:xfrm>
                <a:off x="8670306" y="2225040"/>
                <a:ext cx="865032" cy="30537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2" name="Rounded 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70306" y="2225040"/>
                <a:ext cx="865032" cy="305375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ounded Rectangle 72"/>
              <p:cNvSpPr/>
              <p:nvPr/>
            </p:nvSpPr>
            <p:spPr bwMode="auto">
              <a:xfrm>
                <a:off x="9902875" y="2225040"/>
                <a:ext cx="865032" cy="30537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3" name="Rounded Rectangle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2875" y="2225040"/>
                <a:ext cx="865032" cy="305375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4" name="Straight Arrow Connector 73"/>
          <p:cNvCxnSpPr>
            <a:stCxn id="70" idx="2"/>
            <a:endCxn id="48" idx="0"/>
          </p:cNvCxnSpPr>
          <p:nvPr/>
        </p:nvCxnSpPr>
        <p:spPr bwMode="auto">
          <a:xfrm>
            <a:off x="7872996" y="2530415"/>
            <a:ext cx="0" cy="28237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2" idx="2"/>
            <a:endCxn id="116" idx="0"/>
          </p:cNvCxnSpPr>
          <p:nvPr/>
        </p:nvCxnSpPr>
        <p:spPr bwMode="auto">
          <a:xfrm>
            <a:off x="9102822" y="2530415"/>
            <a:ext cx="0" cy="2879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Straight Arrow Connector 75"/>
          <p:cNvCxnSpPr>
            <a:stCxn id="73" idx="2"/>
            <a:endCxn id="123" idx="0"/>
          </p:cNvCxnSpPr>
          <p:nvPr/>
        </p:nvCxnSpPr>
        <p:spPr bwMode="auto">
          <a:xfrm flipH="1">
            <a:off x="10332647" y="2530415"/>
            <a:ext cx="2744" cy="2879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/>
              <p:cNvSpPr/>
              <p:nvPr/>
            </p:nvSpPr>
            <p:spPr bwMode="auto">
              <a:xfrm>
                <a:off x="8842301" y="3342572"/>
                <a:ext cx="521043" cy="45279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7" name="Rectangle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42301" y="3342572"/>
                <a:ext cx="521043" cy="452798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 bwMode="auto">
              <a:xfrm>
                <a:off x="10074870" y="3342572"/>
                <a:ext cx="521043" cy="45279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74870" y="3342572"/>
                <a:ext cx="521043" cy="452798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0" name="Elbow Connector 79"/>
          <p:cNvCxnSpPr>
            <a:stCxn id="71" idx="3"/>
            <a:endCxn id="116" idx="2"/>
          </p:cNvCxnSpPr>
          <p:nvPr/>
        </p:nvCxnSpPr>
        <p:spPr bwMode="auto">
          <a:xfrm flipV="1">
            <a:off x="8133518" y="2926327"/>
            <a:ext cx="861304" cy="642644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>
            <a:stCxn id="116" idx="4"/>
            <a:endCxn id="77" idx="0"/>
          </p:cNvCxnSpPr>
          <p:nvPr/>
        </p:nvCxnSpPr>
        <p:spPr bwMode="auto">
          <a:xfrm>
            <a:off x="9102822" y="3034327"/>
            <a:ext cx="1" cy="3082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Arrow Connector 82"/>
          <p:cNvCxnSpPr>
            <a:stCxn id="123" idx="4"/>
            <a:endCxn id="78" idx="0"/>
          </p:cNvCxnSpPr>
          <p:nvPr/>
        </p:nvCxnSpPr>
        <p:spPr bwMode="auto">
          <a:xfrm>
            <a:off x="10332647" y="3034327"/>
            <a:ext cx="2745" cy="3082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Elbow Connector 83"/>
          <p:cNvCxnSpPr>
            <a:stCxn id="77" idx="3"/>
            <a:endCxn id="123" idx="2"/>
          </p:cNvCxnSpPr>
          <p:nvPr/>
        </p:nvCxnSpPr>
        <p:spPr bwMode="auto">
          <a:xfrm flipV="1">
            <a:off x="9363344" y="2926327"/>
            <a:ext cx="861303" cy="642644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Straight Arrow Connector 85"/>
          <p:cNvCxnSpPr>
            <a:stCxn id="78" idx="2"/>
            <a:endCxn id="87" idx="0"/>
          </p:cNvCxnSpPr>
          <p:nvPr/>
        </p:nvCxnSpPr>
        <p:spPr bwMode="auto">
          <a:xfrm flipH="1">
            <a:off x="10335391" y="3795370"/>
            <a:ext cx="1" cy="4842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ounded Rectangle 86"/>
              <p:cNvSpPr/>
              <p:nvPr/>
            </p:nvSpPr>
            <p:spPr bwMode="auto">
              <a:xfrm>
                <a:off x="9902875" y="4279580"/>
                <a:ext cx="865032" cy="305375"/>
              </a:xfrm>
              <a:prstGeom prst="roundRect">
                <a:avLst/>
              </a:prstGeom>
              <a:solidFill>
                <a:srgbClr val="CCEFD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7" name="Rounded Rectangle 8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2875" y="4279580"/>
                <a:ext cx="865032" cy="305375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ounded Rectangle 87"/>
              <p:cNvSpPr/>
              <p:nvPr/>
            </p:nvSpPr>
            <p:spPr bwMode="auto">
              <a:xfrm>
                <a:off x="8671677" y="4279578"/>
                <a:ext cx="865032" cy="305375"/>
              </a:xfrm>
              <a:prstGeom prst="roundRect">
                <a:avLst/>
              </a:prstGeom>
              <a:solidFill>
                <a:srgbClr val="CCEFD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8" name="Rounded Rectangle 8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71677" y="4279578"/>
                <a:ext cx="865032" cy="305375"/>
              </a:xfrm>
              <a:prstGeom prst="roundRect">
                <a:avLst/>
              </a:prstGeom>
              <a:blipFill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9" name="Straight Arrow Connector 88"/>
          <p:cNvCxnSpPr>
            <a:stCxn id="77" idx="2"/>
            <a:endCxn id="88" idx="0"/>
          </p:cNvCxnSpPr>
          <p:nvPr/>
        </p:nvCxnSpPr>
        <p:spPr bwMode="auto">
          <a:xfrm>
            <a:off x="9102823" y="3795370"/>
            <a:ext cx="1370" cy="48420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ounded Rectangle 89"/>
              <p:cNvSpPr/>
              <p:nvPr/>
            </p:nvSpPr>
            <p:spPr bwMode="auto">
              <a:xfrm>
                <a:off x="7440480" y="4279579"/>
                <a:ext cx="865032" cy="305375"/>
              </a:xfrm>
              <a:prstGeom prst="roundRect">
                <a:avLst/>
              </a:prstGeom>
              <a:solidFill>
                <a:srgbClr val="CCEFD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0" name="Rounded Rectangle 8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0480" y="4279579"/>
                <a:ext cx="865032" cy="305375"/>
              </a:xfrm>
              <a:prstGeom prst="roundRect">
                <a:avLst/>
              </a:prstGeom>
              <a:blipFill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1" name="Straight Arrow Connector 90"/>
          <p:cNvCxnSpPr>
            <a:stCxn id="71" idx="2"/>
            <a:endCxn id="90" idx="0"/>
          </p:cNvCxnSpPr>
          <p:nvPr/>
        </p:nvCxnSpPr>
        <p:spPr bwMode="auto">
          <a:xfrm flipH="1">
            <a:off x="7872996" y="3795370"/>
            <a:ext cx="1" cy="48420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ounded Rectangle 93"/>
              <p:cNvSpPr/>
              <p:nvPr/>
            </p:nvSpPr>
            <p:spPr bwMode="auto">
              <a:xfrm>
                <a:off x="6209283" y="4279578"/>
                <a:ext cx="865032" cy="305375"/>
              </a:xfrm>
              <a:prstGeom prst="roundRect">
                <a:avLst/>
              </a:prstGeom>
              <a:solidFill>
                <a:srgbClr val="CCEFD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4" name="Rounded Rectangle 9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09283" y="4279578"/>
                <a:ext cx="865032" cy="305375"/>
              </a:xfrm>
              <a:prstGeom prst="roundRect">
                <a:avLst/>
              </a:pr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Rounded Rectangle 95"/>
              <p:cNvSpPr/>
              <p:nvPr/>
            </p:nvSpPr>
            <p:spPr bwMode="auto">
              <a:xfrm>
                <a:off x="6207912" y="2225039"/>
                <a:ext cx="865032" cy="30537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6" name="Rounded Rectangle 9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07912" y="2225039"/>
                <a:ext cx="865032" cy="305375"/>
              </a:xfrm>
              <a:prstGeom prst="roundRect">
                <a:avLst/>
              </a:prstGeom>
              <a:blipFill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7" name="Straight Arrow Connector 96"/>
          <p:cNvCxnSpPr>
            <a:stCxn id="96" idx="2"/>
            <a:endCxn id="94" idx="0"/>
          </p:cNvCxnSpPr>
          <p:nvPr/>
        </p:nvCxnSpPr>
        <p:spPr bwMode="auto">
          <a:xfrm>
            <a:off x="6640428" y="2530414"/>
            <a:ext cx="1371" cy="17491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0" name="TextBox 99"/>
          <p:cNvSpPr txBox="1"/>
          <p:nvPr/>
        </p:nvSpPr>
        <p:spPr>
          <a:xfrm>
            <a:off x="876990" y="5350710"/>
            <a:ext cx="587992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b="1" dirty="0"/>
              <a:t>Warning 1: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CBC-MAC is insecure </a:t>
            </a:r>
            <a:r>
              <a:rPr lang="en-US" i="1" dirty="0"/>
              <a:t>with</a:t>
            </a:r>
            <a:r>
              <a:rPr lang="en-US" dirty="0"/>
              <a:t> an IV! 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876990" y="5866103"/>
            <a:ext cx="587992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b="1" dirty="0"/>
              <a:t>Warning 2: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CBC$-ENC is insecure </a:t>
            </a:r>
            <a:r>
              <a:rPr lang="en-US" i="1" dirty="0"/>
              <a:t>without</a:t>
            </a:r>
            <a:r>
              <a:rPr lang="en-US" dirty="0"/>
              <a:t> an IV! 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6" name="Flowchart: Or 105"/>
          <p:cNvSpPr>
            <a:spLocks noChangeAspect="1"/>
          </p:cNvSpPr>
          <p:nvPr/>
        </p:nvSpPr>
        <p:spPr bwMode="auto">
          <a:xfrm>
            <a:off x="4507892" y="2818327"/>
            <a:ext cx="216000" cy="216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i="1">
              <a:latin typeface="Cambria Math" panose="02040503050406030204" pitchFamily="18" charset="0"/>
            </a:endParaRPr>
          </a:p>
        </p:txBody>
      </p:sp>
      <p:sp>
        <p:nvSpPr>
          <p:cNvPr id="116" name="Flowchart: Or 115"/>
          <p:cNvSpPr>
            <a:spLocks noChangeAspect="1"/>
          </p:cNvSpPr>
          <p:nvPr/>
        </p:nvSpPr>
        <p:spPr bwMode="auto">
          <a:xfrm>
            <a:off x="8994822" y="2818327"/>
            <a:ext cx="216000" cy="216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i="1">
              <a:latin typeface="Cambria Math" panose="02040503050406030204" pitchFamily="18" charset="0"/>
            </a:endParaRPr>
          </a:p>
        </p:txBody>
      </p:sp>
      <p:sp>
        <p:nvSpPr>
          <p:cNvPr id="123" name="Flowchart: Or 122"/>
          <p:cNvSpPr>
            <a:spLocks noChangeAspect="1"/>
          </p:cNvSpPr>
          <p:nvPr/>
        </p:nvSpPr>
        <p:spPr bwMode="auto">
          <a:xfrm>
            <a:off x="10224647" y="2818327"/>
            <a:ext cx="216000" cy="216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i="1">
              <a:latin typeface="Cambria Math" panose="02040503050406030204" pitchFamily="18" charset="0"/>
            </a:endParaRPr>
          </a:p>
        </p:txBody>
      </p:sp>
      <p:sp>
        <p:nvSpPr>
          <p:cNvPr id="48" name="Flowchart: Or 47"/>
          <p:cNvSpPr>
            <a:spLocks noChangeAspect="1"/>
          </p:cNvSpPr>
          <p:nvPr/>
        </p:nvSpPr>
        <p:spPr bwMode="auto">
          <a:xfrm>
            <a:off x="7764996" y="2812788"/>
            <a:ext cx="216000" cy="216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i="1">
              <a:latin typeface="Cambria Math" panose="02040503050406030204" pitchFamily="18" charset="0"/>
            </a:endParaRPr>
          </a:p>
        </p:txBody>
      </p:sp>
      <p:cxnSp>
        <p:nvCxnSpPr>
          <p:cNvPr id="51" name="Straight Arrow Connector 50"/>
          <p:cNvCxnSpPr>
            <a:stCxn id="48" idx="4"/>
            <a:endCxn id="71" idx="0"/>
          </p:cNvCxnSpPr>
          <p:nvPr/>
        </p:nvCxnSpPr>
        <p:spPr bwMode="auto">
          <a:xfrm>
            <a:off x="7872996" y="3028788"/>
            <a:ext cx="1" cy="3137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Straight Arrow Connector 55"/>
          <p:cNvCxnSpPr>
            <a:endCxn id="48" idx="2"/>
          </p:cNvCxnSpPr>
          <p:nvPr/>
        </p:nvCxnSpPr>
        <p:spPr bwMode="auto">
          <a:xfrm>
            <a:off x="6640428" y="2920788"/>
            <a:ext cx="112456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2080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Allowing variable-length messages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Want to support different-length messages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Could use different keys for each length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/>
                  <a:t> not practical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Want to support message not a multiple of the block length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b="1" dirty="0"/>
                  <a:t>Padding</a:t>
                </a:r>
                <a:r>
                  <a:rPr lang="en-US" dirty="0"/>
                  <a:t> needed</a:t>
                </a: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369621" y="4295519"/>
            <a:ext cx="7817338" cy="659795"/>
            <a:chOff x="1369621" y="4295519"/>
            <a:chExt cx="7817338" cy="65979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ounded Rectangle 6"/>
                <p:cNvSpPr/>
                <p:nvPr/>
              </p:nvSpPr>
              <p:spPr bwMode="auto">
                <a:xfrm>
                  <a:off x="1369621" y="4533089"/>
                  <a:ext cx="1429678" cy="422225"/>
                </a:xfrm>
                <a:prstGeom prst="roundRect">
                  <a:avLst/>
                </a:prstGeom>
                <a:solidFill>
                  <a:srgbClr val="E4E4F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Rounded 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69621" y="4533089"/>
                  <a:ext cx="1429678" cy="422225"/>
                </a:xfrm>
                <a:prstGeom prst="round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ounded Rectangle 8"/>
                <p:cNvSpPr/>
                <p:nvPr/>
              </p:nvSpPr>
              <p:spPr bwMode="auto">
                <a:xfrm>
                  <a:off x="2911696" y="4533088"/>
                  <a:ext cx="565738" cy="422225"/>
                </a:xfrm>
                <a:prstGeom prst="roundRect">
                  <a:avLst/>
                </a:prstGeom>
                <a:solidFill>
                  <a:srgbClr val="E4E4F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" name="Rounded 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911696" y="4533088"/>
                  <a:ext cx="565738" cy="422225"/>
                </a:xfrm>
                <a:prstGeom prst="round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Arrow Connector 24"/>
            <p:cNvCxnSpPr/>
            <p:nvPr/>
          </p:nvCxnSpPr>
          <p:spPr bwMode="auto">
            <a:xfrm>
              <a:off x="4699678" y="4717915"/>
              <a:ext cx="1215958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ounded Rectangle 26"/>
                <p:cNvSpPr/>
                <p:nvPr/>
              </p:nvSpPr>
              <p:spPr bwMode="auto">
                <a:xfrm>
                  <a:off x="6215206" y="4533089"/>
                  <a:ext cx="1429678" cy="422225"/>
                </a:xfrm>
                <a:prstGeom prst="roundRect">
                  <a:avLst/>
                </a:prstGeom>
                <a:solidFill>
                  <a:srgbClr val="E4E4F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Rounded 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215206" y="4533089"/>
                  <a:ext cx="1429678" cy="422225"/>
                </a:xfrm>
                <a:prstGeom prst="round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7" name="Group 16"/>
            <p:cNvGrpSpPr/>
            <p:nvPr/>
          </p:nvGrpSpPr>
          <p:grpSpPr>
            <a:xfrm>
              <a:off x="7757281" y="4533088"/>
              <a:ext cx="1429678" cy="422225"/>
              <a:chOff x="2751771" y="2288739"/>
              <a:chExt cx="1369352" cy="37909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Round Same Side Corner Rectangle 17"/>
                  <p:cNvSpPr/>
                  <p:nvPr/>
                </p:nvSpPr>
                <p:spPr bwMode="auto">
                  <a:xfrm rot="16200000">
                    <a:off x="2975454" y="2065056"/>
                    <a:ext cx="379098" cy="826463"/>
                  </a:xfrm>
                  <a:prstGeom prst="round2SameRect">
                    <a:avLst/>
                  </a:prstGeom>
                  <a:solidFill>
                    <a:srgbClr val="E4E4F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8" name="Round Same Side Corner Rectangle 1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2975454" y="2065056"/>
                    <a:ext cx="379098" cy="826463"/>
                  </a:xfrm>
                  <a:prstGeom prst="round2Same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Round Same Side Corner Rectangle 18"/>
                  <p:cNvSpPr/>
                  <p:nvPr/>
                </p:nvSpPr>
                <p:spPr bwMode="auto">
                  <a:xfrm rot="5400000">
                    <a:off x="3534819" y="2081534"/>
                    <a:ext cx="379098" cy="793510"/>
                  </a:xfrm>
                  <a:prstGeom prst="round2Same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1000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9" name="Round Same Side Corner Rectangle 1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3534819" y="2081534"/>
                    <a:ext cx="379098" cy="793510"/>
                  </a:xfrm>
                  <a:prstGeom prst="round2SameRect">
                    <a:avLst/>
                  </a:prstGeom>
                  <a:blipFill rotWithShape="0">
                    <a:blip r:embed="rId1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" name="TextBox 3"/>
            <p:cNvSpPr txBox="1"/>
            <p:nvPr/>
          </p:nvSpPr>
          <p:spPr>
            <a:xfrm>
              <a:off x="5026151" y="4295519"/>
              <a:ext cx="8343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pad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369621" y="5269467"/>
            <a:ext cx="9354552" cy="606735"/>
            <a:chOff x="1369621" y="5269467"/>
            <a:chExt cx="9354552" cy="60673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ounded Rectangle 13"/>
                <p:cNvSpPr/>
                <p:nvPr/>
              </p:nvSpPr>
              <p:spPr bwMode="auto">
                <a:xfrm>
                  <a:off x="1369621" y="5453976"/>
                  <a:ext cx="1429678" cy="422225"/>
                </a:xfrm>
                <a:prstGeom prst="roundRect">
                  <a:avLst/>
                </a:prstGeom>
                <a:solidFill>
                  <a:srgbClr val="E4E4F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Rounded 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69621" y="5453976"/>
                  <a:ext cx="1429678" cy="422225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ounded Rectangle 14"/>
                <p:cNvSpPr/>
                <p:nvPr/>
              </p:nvSpPr>
              <p:spPr bwMode="auto">
                <a:xfrm>
                  <a:off x="2911696" y="5453976"/>
                  <a:ext cx="1429678" cy="422225"/>
                </a:xfrm>
                <a:prstGeom prst="roundRect">
                  <a:avLst/>
                </a:prstGeom>
                <a:solidFill>
                  <a:srgbClr val="E4E4F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Rounded 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911696" y="5453976"/>
                  <a:ext cx="1429678" cy="422225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ounded Rectangle 19"/>
                <p:cNvSpPr/>
                <p:nvPr/>
              </p:nvSpPr>
              <p:spPr bwMode="auto">
                <a:xfrm>
                  <a:off x="6220067" y="5453976"/>
                  <a:ext cx="1429678" cy="422225"/>
                </a:xfrm>
                <a:prstGeom prst="roundRect">
                  <a:avLst/>
                </a:prstGeom>
                <a:solidFill>
                  <a:srgbClr val="E4E4F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Rounded Rectangle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220067" y="5453976"/>
                  <a:ext cx="1429678" cy="422225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ounded Rectangle 20"/>
                <p:cNvSpPr/>
                <p:nvPr/>
              </p:nvSpPr>
              <p:spPr bwMode="auto">
                <a:xfrm>
                  <a:off x="7757281" y="5453976"/>
                  <a:ext cx="1429678" cy="422226"/>
                </a:xfrm>
                <a:prstGeom prst="roundRect">
                  <a:avLst/>
                </a:prstGeom>
                <a:solidFill>
                  <a:srgbClr val="E4E4F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Rounded Rectangle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757281" y="5453976"/>
                  <a:ext cx="1429678" cy="422226"/>
                </a:xfrm>
                <a:prstGeom prst="round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ounded Rectangle 22"/>
                <p:cNvSpPr/>
                <p:nvPr/>
              </p:nvSpPr>
              <p:spPr bwMode="auto">
                <a:xfrm>
                  <a:off x="9294495" y="5453976"/>
                  <a:ext cx="1429678" cy="422225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100000000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3" name="Rounded 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294495" y="5453976"/>
                  <a:ext cx="1429678" cy="422225"/>
                </a:xfrm>
                <a:prstGeom prst="round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6" name="Straight Arrow Connector 25"/>
            <p:cNvCxnSpPr/>
            <p:nvPr/>
          </p:nvCxnSpPr>
          <p:spPr bwMode="auto">
            <a:xfrm>
              <a:off x="4699678" y="5638799"/>
              <a:ext cx="1215958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" name="TextBox 21"/>
            <p:cNvSpPr txBox="1"/>
            <p:nvPr/>
          </p:nvSpPr>
          <p:spPr>
            <a:xfrm>
              <a:off x="5026150" y="5269467"/>
              <a:ext cx="8343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pad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5813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Length-prepended 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9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9" y="3667983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blipFill rotWithShape="0">
                <a:blip r:embed="rId4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blipFill rotWithShape="0">
                <a:blip r:embed="rId5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 rotWithShape="0">
                <a:blip r:embed="rId6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3401694" y="2659756"/>
            <a:ext cx="1" cy="10082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5097934" y="2659756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42" idx="0"/>
          </p:cNvCxnSpPr>
          <p:nvPr/>
        </p:nvCxnSpPr>
        <p:spPr bwMode="auto">
          <a:xfrm>
            <a:off x="6794174" y="2659756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6" idx="0"/>
          </p:cNvCxnSpPr>
          <p:nvPr/>
        </p:nvCxnSpPr>
        <p:spPr bwMode="auto">
          <a:xfrm flipH="1">
            <a:off x="8490386" y="2659756"/>
            <a:ext cx="24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8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8" y="3667983"/>
                <a:ext cx="717051" cy="56211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8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8" y="3667983"/>
                <a:ext cx="717051" cy="56211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667983"/>
                <a:ext cx="717051" cy="56211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435648" y="1376434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5648" y="1376434"/>
                <a:ext cx="650916" cy="40011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ight Brace 27"/>
          <p:cNvSpPr/>
          <p:nvPr/>
        </p:nvSpPr>
        <p:spPr bwMode="auto">
          <a:xfrm rot="16200000">
            <a:off x="6697766" y="-418240"/>
            <a:ext cx="192814" cy="458292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4976171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3760220" y="3163870"/>
            <a:ext cx="1215951" cy="785169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>
            <a:off x="5097934" y="3285632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Flowchart: Or 41"/>
          <p:cNvSpPr>
            <a:spLocks noChangeAspect="1"/>
          </p:cNvSpPr>
          <p:nvPr/>
        </p:nvSpPr>
        <p:spPr bwMode="auto">
          <a:xfrm>
            <a:off x="6672411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sp>
        <p:nvSpPr>
          <p:cNvPr id="46" name="Flowchart: Or 45"/>
          <p:cNvSpPr>
            <a:spLocks noChangeAspect="1"/>
          </p:cNvSpPr>
          <p:nvPr/>
        </p:nvSpPr>
        <p:spPr bwMode="auto">
          <a:xfrm>
            <a:off x="8368623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47" name="Straight Arrow Connector 46"/>
          <p:cNvCxnSpPr>
            <a:stCxn id="42" idx="4"/>
            <a:endCxn id="39" idx="0"/>
          </p:cNvCxnSpPr>
          <p:nvPr/>
        </p:nvCxnSpPr>
        <p:spPr bwMode="auto">
          <a:xfrm>
            <a:off x="6794174" y="3285632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/>
          <p:cNvCxnSpPr>
            <a:stCxn id="46" idx="4"/>
            <a:endCxn id="41" idx="0"/>
          </p:cNvCxnSpPr>
          <p:nvPr/>
        </p:nvCxnSpPr>
        <p:spPr bwMode="auto">
          <a:xfrm>
            <a:off x="8490386" y="3285632"/>
            <a:ext cx="2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42" idx="2"/>
          </p:cNvCxnSpPr>
          <p:nvPr/>
        </p:nvCxnSpPr>
        <p:spPr bwMode="auto">
          <a:xfrm flipV="1">
            <a:off x="5456459" y="3163870"/>
            <a:ext cx="1215952" cy="785169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Elbow Connector 54"/>
          <p:cNvCxnSpPr>
            <a:stCxn id="39" idx="3"/>
            <a:endCxn id="46" idx="2"/>
          </p:cNvCxnSpPr>
          <p:nvPr/>
        </p:nvCxnSpPr>
        <p:spPr bwMode="auto">
          <a:xfrm flipV="1">
            <a:off x="7152699" y="3163870"/>
            <a:ext cx="1215924" cy="785169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41" idx="2"/>
            <a:endCxn id="61" idx="0"/>
          </p:cNvCxnSpPr>
          <p:nvPr/>
        </p:nvCxnSpPr>
        <p:spPr bwMode="auto">
          <a:xfrm flipH="1">
            <a:off x="8490385" y="4230095"/>
            <a:ext cx="21" cy="6081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8227704" y="4838212"/>
                <a:ext cx="5253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7704" y="4838212"/>
                <a:ext cx="525361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ontent Placeholder 4"/>
              <p:cNvSpPr txBox="1">
                <a:spLocks/>
              </p:cNvSpPr>
              <p:nvPr/>
            </p:nvSpPr>
            <p:spPr bwMode="auto">
              <a:xfrm>
                <a:off x="1557509" y="5284846"/>
                <a:ext cx="9013852" cy="771492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endParaRPr lang="en-US" b="1" dirty="0"/>
              </a:p>
              <a:p>
                <a:pPr indent="0">
                  <a:spcBef>
                    <a:spcPct val="0"/>
                  </a:spcBef>
                </a:pPr>
                <a:endParaRPr lang="en-US" b="1" dirty="0"/>
              </a:p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Theorem: </a:t>
                </a:r>
                <a:r>
                  <a:rPr lang="en-US" dirty="0"/>
                  <a:t>Length-prepended CBC-MAC</a:t>
                </a:r>
                <a:r>
                  <a:rPr lang="en-US" b="1" dirty="0"/>
                  <a:t> </a:t>
                </a:r>
                <a:r>
                  <a:rPr lang="nb-NO" b="0" dirty="0"/>
                  <a:t>is UF-CMA secure 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b="0" dirty="0"/>
                  <a:t> is a secure PRP</a:t>
                </a:r>
              </a:p>
              <a:p>
                <a:pPr indent="0">
                  <a:spcBef>
                    <a:spcPct val="0"/>
                  </a:spcBef>
                </a:pPr>
                <a:endParaRPr lang="nb-NO" dirty="0"/>
              </a:p>
              <a:p>
                <a:pPr indent="0">
                  <a:spcBef>
                    <a:spcPct val="0"/>
                  </a:spcBef>
                </a:pPr>
                <a:r>
                  <a:rPr lang="nb-NO" b="0" dirty="0"/>
                  <a:t>  </a:t>
                </a:r>
                <a:endParaRPr lang="en-US" dirty="0"/>
              </a:p>
            </p:txBody>
          </p:sp>
        </mc:Choice>
        <mc:Fallback xmlns="">
          <p:sp>
            <p:nvSpPr>
              <p:cNvPr id="31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57509" y="5284846"/>
                <a:ext cx="9013852" cy="771492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1667369" y="6180000"/>
            <a:ext cx="8962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Question:</a:t>
            </a:r>
            <a:r>
              <a:rPr lang="en-US" dirty="0"/>
              <a:t> What if you instead add </a:t>
            </a:r>
            <a:r>
              <a:rPr lang="nb-NO" dirty="0"/>
              <a:t>the length to the end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16292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Length-prepended 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6737635" y="1669254"/>
                <a:ext cx="659366" cy="20997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1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37635" y="1669254"/>
                <a:ext cx="659366" cy="209976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7677152" y="1669254"/>
                <a:ext cx="659366" cy="209976"/>
              </a:xfrm>
              <a:prstGeom prst="roundRect">
                <a:avLst/>
              </a:pr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77152" y="1669254"/>
                <a:ext cx="659366" cy="209976"/>
              </a:xfrm>
              <a:prstGeom prst="roundRect">
                <a:avLst/>
              </a:prstGeom>
              <a:blipFill rotWithShape="0">
                <a:blip r:embed="rId3"/>
                <a:stretch>
                  <a:fillRect b="-833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6" idx="2"/>
            <a:endCxn id="11" idx="0"/>
          </p:cNvCxnSpPr>
          <p:nvPr/>
        </p:nvCxnSpPr>
        <p:spPr bwMode="auto">
          <a:xfrm>
            <a:off x="7067318" y="1879230"/>
            <a:ext cx="0" cy="55844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>
            <a:endCxn id="13" idx="0"/>
          </p:cNvCxnSpPr>
          <p:nvPr/>
        </p:nvCxnSpPr>
        <p:spPr bwMode="auto">
          <a:xfrm flipH="1">
            <a:off x="8006820" y="1879230"/>
            <a:ext cx="13" cy="21177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>
                <a:spLocks noChangeAspect="1"/>
              </p:cNvSpPr>
              <p:nvPr/>
            </p:nvSpPr>
            <p:spPr bwMode="auto">
              <a:xfrm>
                <a:off x="6868737" y="2437669"/>
                <a:ext cx="397162" cy="3113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68737" y="2437669"/>
                <a:ext cx="397162" cy="31134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 bwMode="auto">
              <a:xfrm>
                <a:off x="7808250" y="2437669"/>
                <a:ext cx="397162" cy="3113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08250" y="2437669"/>
                <a:ext cx="397162" cy="31134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Flowchart: Or 12"/>
          <p:cNvSpPr>
            <a:spLocks noChangeAspect="1"/>
          </p:cNvSpPr>
          <p:nvPr/>
        </p:nvSpPr>
        <p:spPr bwMode="auto">
          <a:xfrm>
            <a:off x="7939378" y="2091007"/>
            <a:ext cx="134884" cy="134884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0" i="1">
              <a:latin typeface="Cambria Math" panose="02040503050406030204" pitchFamily="18" charset="0"/>
            </a:endParaRPr>
          </a:p>
        </p:txBody>
      </p:sp>
      <p:cxnSp>
        <p:nvCxnSpPr>
          <p:cNvPr id="14" name="Straight Arrow Connector 13"/>
          <p:cNvCxnSpPr>
            <a:stCxn id="13" idx="4"/>
            <a:endCxn id="12" idx="0"/>
          </p:cNvCxnSpPr>
          <p:nvPr/>
        </p:nvCxnSpPr>
        <p:spPr bwMode="auto">
          <a:xfrm>
            <a:off x="8006820" y="2225892"/>
            <a:ext cx="11" cy="21177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Elbow Connector 14"/>
          <p:cNvCxnSpPr>
            <a:stCxn id="11" idx="3"/>
            <a:endCxn id="13" idx="2"/>
          </p:cNvCxnSpPr>
          <p:nvPr/>
        </p:nvCxnSpPr>
        <p:spPr bwMode="auto">
          <a:xfrm flipV="1">
            <a:off x="7265899" y="2158450"/>
            <a:ext cx="673479" cy="43489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stCxn id="12" idx="2"/>
            <a:endCxn id="17" idx="0"/>
          </p:cNvCxnSpPr>
          <p:nvPr/>
        </p:nvCxnSpPr>
        <p:spPr bwMode="auto">
          <a:xfrm flipH="1">
            <a:off x="8006819" y="2749013"/>
            <a:ext cx="12" cy="33682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861325" y="3085839"/>
                <a:ext cx="29098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1325" y="3085839"/>
                <a:ext cx="290988" cy="26161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4177000" y="1669254"/>
                <a:ext cx="659366" cy="20997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1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77000" y="1669254"/>
                <a:ext cx="659366" cy="209976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4308102" y="2437668"/>
                <a:ext cx="397162" cy="3113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08102" y="2437668"/>
                <a:ext cx="397162" cy="31134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>
            <a:stCxn id="4" idx="2"/>
            <a:endCxn id="5" idx="0"/>
          </p:cNvCxnSpPr>
          <p:nvPr/>
        </p:nvCxnSpPr>
        <p:spPr bwMode="auto">
          <a:xfrm>
            <a:off x="4506683" y="1879230"/>
            <a:ext cx="1" cy="55843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5" idx="2"/>
            <a:endCxn id="19" idx="0"/>
          </p:cNvCxnSpPr>
          <p:nvPr/>
        </p:nvCxnSpPr>
        <p:spPr bwMode="auto">
          <a:xfrm flipH="1">
            <a:off x="4506682" y="2749012"/>
            <a:ext cx="1" cy="33682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361188" y="3085837"/>
                <a:ext cx="29098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1188" y="3085837"/>
                <a:ext cx="290988" cy="26161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6737635" y="3984519"/>
                <a:ext cx="659366" cy="20997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1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37635" y="3984519"/>
                <a:ext cx="659366" cy="209976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ounded Rectangle 23"/>
              <p:cNvSpPr/>
              <p:nvPr/>
            </p:nvSpPr>
            <p:spPr bwMode="auto">
              <a:xfrm>
                <a:off x="7677152" y="3984519"/>
                <a:ext cx="659366" cy="209976"/>
              </a:xfrm>
              <a:prstGeom prst="roundRect">
                <a:avLst/>
              </a:pr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24" name="Rounded 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77152" y="3984519"/>
                <a:ext cx="659366" cy="209976"/>
              </a:xfrm>
              <a:prstGeom prst="roundRect">
                <a:avLst/>
              </a:prstGeom>
              <a:blipFill rotWithShape="0">
                <a:blip r:embed="rId3"/>
                <a:stretch>
                  <a:fillRect b="-833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861325" y="5401104"/>
                <a:ext cx="29098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1325" y="5401104"/>
                <a:ext cx="290988" cy="26161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/>
          <p:cNvGrpSpPr>
            <a:grpSpLocks noChangeAspect="1"/>
          </p:cNvGrpSpPr>
          <p:nvPr/>
        </p:nvGrpSpPr>
        <p:grpSpPr>
          <a:xfrm>
            <a:off x="3243637" y="3985869"/>
            <a:ext cx="1598883" cy="1678195"/>
            <a:chOff x="6198952" y="2280658"/>
            <a:chExt cx="2886682" cy="3029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ounded Rectangle 40"/>
                <p:cNvSpPr/>
                <p:nvPr/>
              </p:nvSpPr>
              <p:spPr bwMode="auto">
                <a:xfrm>
                  <a:off x="6198952" y="2280658"/>
                  <a:ext cx="1190443" cy="379098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128</m:t>
                            </m:r>
                          </m:e>
                        </m:d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41" name="Rounded Rectangle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198952" y="2280658"/>
                  <a:ext cx="1190443" cy="379098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ounded Rectangle 41"/>
                <p:cNvSpPr/>
                <p:nvPr/>
              </p:nvSpPr>
              <p:spPr bwMode="auto">
                <a:xfrm>
                  <a:off x="7895191" y="2280658"/>
                  <a:ext cx="1190443" cy="379098"/>
                </a:xfrm>
                <a:prstGeom prst="roundRect">
                  <a:avLst/>
                </a:prstGeom>
                <a:solidFill>
                  <a:srgbClr val="D6D6F5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42" name="Rounded 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95191" y="2280658"/>
                  <a:ext cx="1190443" cy="379098"/>
                </a:xfrm>
                <a:prstGeom prst="round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3" name="Straight Arrow Connector 42"/>
            <p:cNvCxnSpPr>
              <a:stCxn id="41" idx="2"/>
              <a:endCxn id="45" idx="0"/>
            </p:cNvCxnSpPr>
            <p:nvPr/>
          </p:nvCxnSpPr>
          <p:spPr bwMode="auto">
            <a:xfrm>
              <a:off x="6794174" y="2659756"/>
              <a:ext cx="0" cy="100822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Arrow Connector 43"/>
            <p:cNvCxnSpPr>
              <a:endCxn id="47" idx="0"/>
            </p:cNvCxnSpPr>
            <p:nvPr/>
          </p:nvCxnSpPr>
          <p:spPr bwMode="auto">
            <a:xfrm flipH="1">
              <a:off x="8490386" y="2659756"/>
              <a:ext cx="24" cy="38235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/>
                <p:cNvSpPr>
                  <a:spLocks noChangeAspect="1"/>
                </p:cNvSpPr>
                <p:nvPr/>
              </p:nvSpPr>
              <p:spPr bwMode="auto">
                <a:xfrm>
                  <a:off x="6435648" y="3667983"/>
                  <a:ext cx="717051" cy="562112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435648" y="3667983"/>
                  <a:ext cx="717051" cy="56211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/>
                <p:cNvSpPr/>
                <p:nvPr/>
              </p:nvSpPr>
              <p:spPr bwMode="auto">
                <a:xfrm>
                  <a:off x="8131880" y="3667983"/>
                  <a:ext cx="717051" cy="562112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31880" y="3667983"/>
                  <a:ext cx="717051" cy="56211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7" name="Flowchart: Or 46"/>
            <p:cNvSpPr>
              <a:spLocks noChangeAspect="1"/>
            </p:cNvSpPr>
            <p:nvPr/>
          </p:nvSpPr>
          <p:spPr bwMode="auto">
            <a:xfrm>
              <a:off x="8368623" y="3042107"/>
              <a:ext cx="243525" cy="243525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48" name="Straight Arrow Connector 47"/>
            <p:cNvCxnSpPr>
              <a:stCxn id="47" idx="4"/>
              <a:endCxn id="46" idx="0"/>
            </p:cNvCxnSpPr>
            <p:nvPr/>
          </p:nvCxnSpPr>
          <p:spPr bwMode="auto">
            <a:xfrm>
              <a:off x="8490386" y="3285632"/>
              <a:ext cx="20" cy="38235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Elbow Connector 48"/>
            <p:cNvCxnSpPr>
              <a:stCxn id="45" idx="3"/>
              <a:endCxn id="47" idx="2"/>
            </p:cNvCxnSpPr>
            <p:nvPr/>
          </p:nvCxnSpPr>
          <p:spPr bwMode="auto">
            <a:xfrm flipV="1">
              <a:off x="7152699" y="3163870"/>
              <a:ext cx="1215924" cy="785169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Straight Arrow Connector 49"/>
            <p:cNvCxnSpPr>
              <a:stCxn id="46" idx="2"/>
              <a:endCxn id="51" idx="0"/>
            </p:cNvCxnSpPr>
            <p:nvPr/>
          </p:nvCxnSpPr>
          <p:spPr bwMode="auto">
            <a:xfrm flipH="1">
              <a:off x="8490383" y="4230094"/>
              <a:ext cx="22" cy="60811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8227703" y="4838212"/>
                  <a:ext cx="525360" cy="4723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51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27703" y="4838212"/>
                  <a:ext cx="525360" cy="47232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/>
              <p:cNvSpPr/>
              <p:nvPr/>
            </p:nvSpPr>
            <p:spPr bwMode="auto">
              <a:xfrm>
                <a:off x="5798118" y="3984519"/>
                <a:ext cx="659366" cy="20997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256</m:t>
                          </m:r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52" name="Rounded 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98118" y="3984519"/>
                <a:ext cx="659366" cy="209976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4" name="Group 83"/>
          <p:cNvGrpSpPr/>
          <p:nvPr/>
        </p:nvGrpSpPr>
        <p:grpSpPr>
          <a:xfrm>
            <a:off x="5928191" y="4194495"/>
            <a:ext cx="2277221" cy="1206609"/>
            <a:chOff x="5928191" y="4194495"/>
            <a:chExt cx="2277221" cy="1206609"/>
          </a:xfrm>
        </p:grpSpPr>
        <p:cxnSp>
          <p:nvCxnSpPr>
            <p:cNvPr id="26" name="Straight Arrow Connector 25"/>
            <p:cNvCxnSpPr>
              <a:endCxn id="29" idx="0"/>
            </p:cNvCxnSpPr>
            <p:nvPr/>
          </p:nvCxnSpPr>
          <p:spPr bwMode="auto">
            <a:xfrm flipH="1">
              <a:off x="8006820" y="4194495"/>
              <a:ext cx="13" cy="21177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/>
                <p:cNvSpPr>
                  <a:spLocks noChangeAspect="1"/>
                </p:cNvSpPr>
                <p:nvPr/>
              </p:nvSpPr>
              <p:spPr bwMode="auto">
                <a:xfrm>
                  <a:off x="6868737" y="4752934"/>
                  <a:ext cx="397162" cy="31134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68737" y="4752934"/>
                  <a:ext cx="397162" cy="31134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 bwMode="auto">
                <a:xfrm>
                  <a:off x="7808250" y="4752934"/>
                  <a:ext cx="397162" cy="31134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08250" y="4752934"/>
                  <a:ext cx="397162" cy="31134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Flowchart: Or 28"/>
            <p:cNvSpPr>
              <a:spLocks noChangeAspect="1"/>
            </p:cNvSpPr>
            <p:nvPr/>
          </p:nvSpPr>
          <p:spPr bwMode="auto">
            <a:xfrm>
              <a:off x="7939378" y="4406272"/>
              <a:ext cx="134884" cy="134884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30" name="Straight Arrow Connector 29"/>
            <p:cNvCxnSpPr>
              <a:stCxn id="29" idx="4"/>
              <a:endCxn id="28" idx="0"/>
            </p:cNvCxnSpPr>
            <p:nvPr/>
          </p:nvCxnSpPr>
          <p:spPr bwMode="auto">
            <a:xfrm>
              <a:off x="8006820" y="4541157"/>
              <a:ext cx="11" cy="21177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Elbow Connector 30"/>
            <p:cNvCxnSpPr>
              <a:stCxn id="27" idx="3"/>
              <a:endCxn id="29" idx="2"/>
            </p:cNvCxnSpPr>
            <p:nvPr/>
          </p:nvCxnSpPr>
          <p:spPr bwMode="auto">
            <a:xfrm flipV="1">
              <a:off x="7265899" y="4473715"/>
              <a:ext cx="673479" cy="434892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/>
            <p:cNvCxnSpPr>
              <a:stCxn id="28" idx="2"/>
              <a:endCxn id="33" idx="0"/>
            </p:cNvCxnSpPr>
            <p:nvPr/>
          </p:nvCxnSpPr>
          <p:spPr bwMode="auto">
            <a:xfrm flipH="1">
              <a:off x="8006819" y="5064278"/>
              <a:ext cx="12" cy="33682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Straight Arrow Connector 52"/>
            <p:cNvCxnSpPr>
              <a:stCxn id="52" idx="2"/>
              <a:endCxn id="54" idx="0"/>
            </p:cNvCxnSpPr>
            <p:nvPr/>
          </p:nvCxnSpPr>
          <p:spPr bwMode="auto">
            <a:xfrm flipH="1">
              <a:off x="6126772" y="4194495"/>
              <a:ext cx="1029" cy="55843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ectangle 53"/>
                <p:cNvSpPr>
                  <a:spLocks noChangeAspect="1"/>
                </p:cNvSpPr>
                <p:nvPr/>
              </p:nvSpPr>
              <p:spPr bwMode="auto">
                <a:xfrm>
                  <a:off x="5928191" y="4752934"/>
                  <a:ext cx="397162" cy="31134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54" name="Rectangle 5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8191" y="4752934"/>
                  <a:ext cx="397162" cy="31134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5" name="Elbow Connector 54"/>
            <p:cNvCxnSpPr>
              <a:stCxn id="54" idx="3"/>
              <a:endCxn id="56" idx="2"/>
            </p:cNvCxnSpPr>
            <p:nvPr/>
          </p:nvCxnSpPr>
          <p:spPr bwMode="auto">
            <a:xfrm flipV="1">
              <a:off x="6325353" y="4473714"/>
              <a:ext cx="678625" cy="434892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6" name="Flowchart: Or 55"/>
            <p:cNvSpPr>
              <a:spLocks noChangeAspect="1"/>
            </p:cNvSpPr>
            <p:nvPr/>
          </p:nvSpPr>
          <p:spPr bwMode="auto">
            <a:xfrm>
              <a:off x="7003978" y="4406272"/>
              <a:ext cx="134884" cy="134884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57" name="Straight Arrow Connector 56"/>
            <p:cNvCxnSpPr>
              <a:stCxn id="23" idx="2"/>
              <a:endCxn id="56" idx="0"/>
            </p:cNvCxnSpPr>
            <p:nvPr/>
          </p:nvCxnSpPr>
          <p:spPr bwMode="auto">
            <a:xfrm>
              <a:off x="7067318" y="4194495"/>
              <a:ext cx="4102" cy="21177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Arrow Connector 59"/>
            <p:cNvCxnSpPr>
              <a:stCxn id="56" idx="4"/>
              <a:endCxn id="27" idx="0"/>
            </p:cNvCxnSpPr>
            <p:nvPr/>
          </p:nvCxnSpPr>
          <p:spPr bwMode="auto">
            <a:xfrm flipH="1">
              <a:off x="7067318" y="4541156"/>
              <a:ext cx="4102" cy="21177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TextBox 67"/>
                <p:cNvSpPr txBox="1"/>
                <p:nvPr/>
              </p:nvSpPr>
              <p:spPr>
                <a:xfrm>
                  <a:off x="7304338" y="4230588"/>
                  <a:ext cx="63504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p>
                            <m:r>
                              <a:rPr lang="nb-NO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nb-NO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≠</m:t>
                        </m:r>
                        <m:r>
                          <a:rPr lang="nb-NO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1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8" name="TextBox 6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4338" y="4230588"/>
                  <a:ext cx="635040" cy="261610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5" name="TextBox 84"/>
          <p:cNvSpPr txBox="1"/>
          <p:nvPr/>
        </p:nvSpPr>
        <p:spPr>
          <a:xfrm>
            <a:off x="9705571" y="2077787"/>
            <a:ext cx="1119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Forgery! 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9536606" y="4406272"/>
            <a:ext cx="1784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a forgery</a:t>
            </a:r>
          </a:p>
        </p:txBody>
      </p:sp>
    </p:spTree>
    <p:extLst>
      <p:ext uri="{BB962C8B-B14F-4D97-AF65-F5344CB8AC3E}">
        <p14:creationId xmlns:p14="http://schemas.microsoft.com/office/powerpoint/2010/main" val="1389487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33" grpId="0"/>
      <p:bldP spid="52" grpId="0" animBg="1"/>
      <p:bldP spid="8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674654" y="4503754"/>
                <a:ext cx="367624" cy="425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654" y="4503754"/>
                <a:ext cx="367624" cy="425486"/>
              </a:xfrm>
              <a:prstGeom prst="rect">
                <a:avLst/>
              </a:prstGeom>
              <a:blipFill rotWithShape="0">
                <a:blip r:embed="rId3"/>
                <a:stretch>
                  <a:fillRect l="-5000" r="-333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blipFill rotWithShape="0">
                <a:blip r:embed="rId5"/>
                <a:stretch>
                  <a:fillRect b="-312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blipFill rotWithShape="0">
                <a:blip r:embed="rId7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blipFill rotWithShape="0">
                <a:blip r:embed="rId8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1880845" y="2491109"/>
            <a:ext cx="1" cy="9809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3369655" y="2491109"/>
            <a:ext cx="312" cy="3477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106" idx="0"/>
          </p:cNvCxnSpPr>
          <p:nvPr/>
        </p:nvCxnSpPr>
        <p:spPr bwMode="auto">
          <a:xfrm flipH="1">
            <a:off x="4857122" y="2491109"/>
            <a:ext cx="1345" cy="3477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454378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3784" y="3472108"/>
                <a:ext cx="629364" cy="5469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3239515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2195527" y="2969328"/>
            <a:ext cx="1043986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 flipH="1">
            <a:off x="3369657" y="3099781"/>
            <a:ext cx="311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106" idx="4"/>
            <a:endCxn id="39" idx="0"/>
          </p:cNvCxnSpPr>
          <p:nvPr/>
        </p:nvCxnSpPr>
        <p:spPr bwMode="auto">
          <a:xfrm>
            <a:off x="4857122" y="3099781"/>
            <a:ext cx="1345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106" idx="2"/>
          </p:cNvCxnSpPr>
          <p:nvPr/>
        </p:nvCxnSpPr>
        <p:spPr bwMode="auto">
          <a:xfrm flipV="1">
            <a:off x="3684338" y="2969328"/>
            <a:ext cx="1042331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>
            <a:stCxn id="39" idx="2"/>
            <a:endCxn id="92" idx="0"/>
          </p:cNvCxnSpPr>
          <p:nvPr/>
        </p:nvCxnSpPr>
        <p:spPr bwMode="auto">
          <a:xfrm>
            <a:off x="4858466" y="4019040"/>
            <a:ext cx="0" cy="4295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6" name="Flowchart: Or 105"/>
          <p:cNvSpPr>
            <a:spLocks noChangeAspect="1"/>
          </p:cNvSpPr>
          <p:nvPr/>
        </p:nvSpPr>
        <p:spPr bwMode="auto">
          <a:xfrm>
            <a:off x="4726669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ectangle 91"/>
              <p:cNvSpPr/>
              <p:nvPr/>
            </p:nvSpPr>
            <p:spPr bwMode="auto">
              <a:xfrm>
                <a:off x="4543784" y="4448580"/>
                <a:ext cx="629364" cy="546932"/>
              </a:xfrm>
              <a:prstGeom prst="rect">
                <a:avLst/>
              </a:prstGeom>
              <a:solidFill>
                <a:srgbClr val="FFF1E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2" name="Rectangle 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3784" y="4448580"/>
                <a:ext cx="629364" cy="54693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3" name="Straight Arrow Connector 92"/>
          <p:cNvCxnSpPr>
            <a:stCxn id="92" idx="2"/>
            <a:endCxn id="94" idx="0"/>
          </p:cNvCxnSpPr>
          <p:nvPr/>
        </p:nvCxnSpPr>
        <p:spPr bwMode="auto">
          <a:xfrm>
            <a:off x="4858466" y="4995511"/>
            <a:ext cx="0" cy="4295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4674654" y="5425052"/>
                <a:ext cx="367624" cy="425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654" y="5425052"/>
                <a:ext cx="367624" cy="425486"/>
              </a:xfrm>
              <a:prstGeom prst="rect">
                <a:avLst/>
              </a:prstGeom>
              <a:blipFill rotWithShape="0">
                <a:blip r:embed="rId12"/>
                <a:stretch>
                  <a:fillRect l="-5000" r="-333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Group 43"/>
          <p:cNvGrpSpPr>
            <a:grpSpLocks noChangeAspect="1"/>
          </p:cNvGrpSpPr>
          <p:nvPr/>
        </p:nvGrpSpPr>
        <p:grpSpPr>
          <a:xfrm>
            <a:off x="6660303" y="2122249"/>
            <a:ext cx="4056862" cy="3728289"/>
            <a:chOff x="6485998" y="2219179"/>
            <a:chExt cx="4404455" cy="404773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ounded Rectangle 55"/>
                <p:cNvSpPr/>
                <p:nvPr/>
              </p:nvSpPr>
              <p:spPr bwMode="auto">
                <a:xfrm>
                  <a:off x="6485998" y="2225039"/>
                  <a:ext cx="1133711" cy="40022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6" name="Rounded 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485998" y="2225039"/>
                  <a:ext cx="1133711" cy="400224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 b="-4762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/>
                <p:cNvSpPr/>
                <p:nvPr/>
              </p:nvSpPr>
              <p:spPr bwMode="auto">
                <a:xfrm>
                  <a:off x="6711415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7" name="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11415" y="3689676"/>
                  <a:ext cx="682879" cy="59343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ounded Rectangle 59"/>
                <p:cNvSpPr/>
                <p:nvPr/>
              </p:nvSpPr>
              <p:spPr bwMode="auto">
                <a:xfrm>
                  <a:off x="8101401" y="2225039"/>
                  <a:ext cx="1133711" cy="40022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0" name="Rounded 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01401" y="2225039"/>
                  <a:ext cx="1133711" cy="400224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 b="-634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2" name="Straight Arrow Connector 61"/>
            <p:cNvCxnSpPr>
              <a:stCxn id="56" idx="2"/>
              <a:endCxn id="57" idx="0"/>
            </p:cNvCxnSpPr>
            <p:nvPr/>
          </p:nvCxnSpPr>
          <p:spPr bwMode="auto">
            <a:xfrm>
              <a:off x="7052853" y="2625263"/>
              <a:ext cx="1" cy="106441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>
              <a:stCxn id="60" idx="2"/>
              <a:endCxn id="67" idx="0"/>
            </p:cNvCxnSpPr>
            <p:nvPr/>
          </p:nvCxnSpPr>
          <p:spPr bwMode="auto">
            <a:xfrm>
              <a:off x="8668256" y="2625263"/>
              <a:ext cx="338" cy="37733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Straight Arrow Connector 63"/>
            <p:cNvCxnSpPr>
              <a:endCxn id="87" idx="0"/>
            </p:cNvCxnSpPr>
            <p:nvPr/>
          </p:nvCxnSpPr>
          <p:spPr bwMode="auto">
            <a:xfrm>
              <a:off x="10282201" y="2619403"/>
              <a:ext cx="0" cy="38319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/>
                <p:cNvSpPr/>
                <p:nvPr/>
              </p:nvSpPr>
              <p:spPr bwMode="auto">
                <a:xfrm>
                  <a:off x="8326818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26818" y="3689676"/>
                  <a:ext cx="682879" cy="59343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/>
                <p:cNvSpPr/>
                <p:nvPr/>
              </p:nvSpPr>
              <p:spPr bwMode="auto">
                <a:xfrm>
                  <a:off x="9942220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6" name="Rectangle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942220" y="3689676"/>
                  <a:ext cx="682879" cy="593437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7" name="Flowchart: Or 66"/>
            <p:cNvSpPr>
              <a:spLocks noChangeAspect="1"/>
            </p:cNvSpPr>
            <p:nvPr/>
          </p:nvSpPr>
          <p:spPr bwMode="auto">
            <a:xfrm>
              <a:off x="8527050" y="3002601"/>
              <a:ext cx="283090" cy="28308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68" name="Elbow Connector 67"/>
            <p:cNvCxnSpPr>
              <a:stCxn id="57" idx="3"/>
              <a:endCxn id="67" idx="2"/>
            </p:cNvCxnSpPr>
            <p:nvPr/>
          </p:nvCxnSpPr>
          <p:spPr bwMode="auto">
            <a:xfrm flipV="1">
              <a:off x="7394293" y="3144145"/>
              <a:ext cx="1132756" cy="842249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Straight Arrow Connector 68"/>
            <p:cNvCxnSpPr>
              <a:stCxn id="67" idx="4"/>
              <a:endCxn id="65" idx="0"/>
            </p:cNvCxnSpPr>
            <p:nvPr/>
          </p:nvCxnSpPr>
          <p:spPr bwMode="auto">
            <a:xfrm flipH="1">
              <a:off x="8668258" y="3285690"/>
              <a:ext cx="337" cy="4039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Straight Arrow Connector 72"/>
            <p:cNvCxnSpPr>
              <a:stCxn id="87" idx="4"/>
              <a:endCxn id="66" idx="0"/>
            </p:cNvCxnSpPr>
            <p:nvPr/>
          </p:nvCxnSpPr>
          <p:spPr bwMode="auto">
            <a:xfrm>
              <a:off x="10282201" y="3285690"/>
              <a:ext cx="1459" cy="4039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9" name="Elbow Connector 78"/>
            <p:cNvCxnSpPr>
              <a:stCxn id="65" idx="3"/>
              <a:endCxn id="87" idx="2"/>
            </p:cNvCxnSpPr>
            <p:nvPr/>
          </p:nvCxnSpPr>
          <p:spPr bwMode="auto">
            <a:xfrm flipV="1">
              <a:off x="9009696" y="3144145"/>
              <a:ext cx="1130960" cy="842249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5" name="Straight Arrow Connector 84"/>
            <p:cNvCxnSpPr>
              <a:stCxn id="66" idx="2"/>
              <a:endCxn id="95" idx="0"/>
            </p:cNvCxnSpPr>
            <p:nvPr/>
          </p:nvCxnSpPr>
          <p:spPr bwMode="auto">
            <a:xfrm flipH="1">
              <a:off x="10282201" y="4283113"/>
              <a:ext cx="1459" cy="46434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7" name="Flowchart: Or 86"/>
            <p:cNvSpPr>
              <a:spLocks noChangeAspect="1"/>
            </p:cNvSpPr>
            <p:nvPr/>
          </p:nvSpPr>
          <p:spPr bwMode="auto">
            <a:xfrm>
              <a:off x="10140656" y="3002601"/>
              <a:ext cx="283090" cy="28308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9716804" y="2219179"/>
              <a:ext cx="1173649" cy="400224"/>
              <a:chOff x="8101402" y="1427962"/>
              <a:chExt cx="1173649" cy="40022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Round Same Side Corner Rectangle 89"/>
                  <p:cNvSpPr/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90" name="Round Same Side Corner Rectangle 8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blipFill rotWithShape="0">
                    <a:blip r:embed="rId18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Round Same Side Corner Rectangle 90"/>
                  <p:cNvSpPr/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nb-NO" sz="140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ad</m:t>
                          </m:r>
                        </m:oMath>
                      </m:oMathPara>
                    </a14:m>
                    <a:endParaRPr lang="en-US" sz="1400" dirty="0"/>
                  </a:p>
                </p:txBody>
              </p:sp>
            </mc:Choice>
            <mc:Fallback xmlns="">
              <p:sp>
                <p:nvSpPr>
                  <p:cNvPr id="91" name="Round Same Side Corner Rectangle 9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blipFill rotWithShape="0">
                    <a:blip r:embed="rId1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Rectangle 94"/>
                <p:cNvSpPr/>
                <p:nvPr/>
              </p:nvSpPr>
              <p:spPr bwMode="auto">
                <a:xfrm>
                  <a:off x="9940761" y="4747460"/>
                  <a:ext cx="682879" cy="593437"/>
                </a:xfrm>
                <a:prstGeom prst="rect">
                  <a:avLst/>
                </a:prstGeom>
                <a:solidFill>
                  <a:srgbClr val="E0F7F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95" name="Rectangle 9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940761" y="4747460"/>
                  <a:ext cx="682879" cy="593437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TextBox 95"/>
                <p:cNvSpPr txBox="1"/>
                <p:nvPr/>
              </p:nvSpPr>
              <p:spPr>
                <a:xfrm>
                  <a:off x="10082758" y="5805244"/>
                  <a:ext cx="39888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96" name="TextBox 9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82758" y="5805244"/>
                  <a:ext cx="398883" cy="461665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l="-3333" r="-5000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7" name="Straight Arrow Connector 96"/>
            <p:cNvCxnSpPr>
              <a:stCxn id="95" idx="2"/>
              <a:endCxn id="96" idx="0"/>
            </p:cNvCxnSpPr>
            <p:nvPr/>
          </p:nvCxnSpPr>
          <p:spPr bwMode="auto">
            <a:xfrm flipH="1">
              <a:off x="10282200" y="5340897"/>
              <a:ext cx="1" cy="46434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5946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4" grpId="0"/>
      <p:bldP spid="59" grpId="0"/>
      <p:bldP spid="6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CBC-MAC vs ECBC-MAC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1323112" y="2546472"/>
                <a:ext cx="868425" cy="276551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23112" y="2546472"/>
                <a:ext cx="868425" cy="276551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495782" y="3558522"/>
                <a:ext cx="523087" cy="41005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5782" y="3558522"/>
                <a:ext cx="523087" cy="41005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771409" y="2546470"/>
                <a:ext cx="868425" cy="276551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71409" y="2546470"/>
                <a:ext cx="868425" cy="276551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4008811" y="2546470"/>
                <a:ext cx="868425" cy="276551"/>
              </a:xfrm>
              <a:prstGeom prst="roundRect">
                <a:avLst/>
              </a:prstGeom>
              <a:solidFill>
                <a:schemeClr val="accent6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08811" y="2546470"/>
                <a:ext cx="868425" cy="276551"/>
              </a:xfrm>
              <a:prstGeom prst="roundRect">
                <a:avLst/>
              </a:prstGeom>
              <a:blipFill rotWithShape="0">
                <a:blip r:embed="rId5"/>
                <a:stretch>
                  <a:fillRect b="-416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>
            <a:stCxn id="4" idx="2"/>
            <a:endCxn id="5" idx="0"/>
          </p:cNvCxnSpPr>
          <p:nvPr/>
        </p:nvCxnSpPr>
        <p:spPr bwMode="auto">
          <a:xfrm>
            <a:off x="1757325" y="2823023"/>
            <a:ext cx="1" cy="7354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stCxn id="6" idx="2"/>
            <a:endCxn id="11" idx="0"/>
          </p:cNvCxnSpPr>
          <p:nvPr/>
        </p:nvCxnSpPr>
        <p:spPr bwMode="auto">
          <a:xfrm>
            <a:off x="3205622" y="2823021"/>
            <a:ext cx="0" cy="7354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>
            <a:endCxn id="13" idx="0"/>
          </p:cNvCxnSpPr>
          <p:nvPr/>
        </p:nvCxnSpPr>
        <p:spPr bwMode="auto">
          <a:xfrm flipH="1">
            <a:off x="4443004" y="2823021"/>
            <a:ext cx="18" cy="2789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 bwMode="auto">
              <a:xfrm>
                <a:off x="2944078" y="3558520"/>
                <a:ext cx="523087" cy="41005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44078" y="3558520"/>
                <a:ext cx="523087" cy="41005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 bwMode="auto">
              <a:xfrm>
                <a:off x="4181475" y="3558520"/>
                <a:ext cx="523087" cy="41005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81475" y="3558520"/>
                <a:ext cx="523087" cy="41005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Flowchart: Or 12"/>
          <p:cNvSpPr>
            <a:spLocks noChangeAspect="1"/>
          </p:cNvSpPr>
          <p:nvPr/>
        </p:nvSpPr>
        <p:spPr bwMode="auto">
          <a:xfrm>
            <a:off x="4354178" y="3101945"/>
            <a:ext cx="177651" cy="177651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0" i="1">
              <a:latin typeface="Cambria Math" panose="02040503050406030204" pitchFamily="18" charset="0"/>
            </a:endParaRPr>
          </a:p>
        </p:txBody>
      </p:sp>
      <p:cxnSp>
        <p:nvCxnSpPr>
          <p:cNvPr id="14" name="Straight Arrow Connector 13"/>
          <p:cNvCxnSpPr>
            <a:stCxn id="13" idx="4"/>
            <a:endCxn id="12" idx="0"/>
          </p:cNvCxnSpPr>
          <p:nvPr/>
        </p:nvCxnSpPr>
        <p:spPr bwMode="auto">
          <a:xfrm>
            <a:off x="4443004" y="3279596"/>
            <a:ext cx="15" cy="2789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Elbow Connector 14"/>
          <p:cNvCxnSpPr>
            <a:stCxn id="11" idx="3"/>
            <a:endCxn id="13" idx="2"/>
          </p:cNvCxnSpPr>
          <p:nvPr/>
        </p:nvCxnSpPr>
        <p:spPr bwMode="auto">
          <a:xfrm flipV="1">
            <a:off x="3467165" y="3190771"/>
            <a:ext cx="887013" cy="57277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stCxn id="12" idx="2"/>
            <a:endCxn id="17" idx="0"/>
          </p:cNvCxnSpPr>
          <p:nvPr/>
        </p:nvCxnSpPr>
        <p:spPr bwMode="auto">
          <a:xfrm flipH="1">
            <a:off x="4443003" y="3968579"/>
            <a:ext cx="16" cy="4436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251378" y="4412199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1378" y="4412199"/>
                <a:ext cx="383249" cy="30777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>
            <a:stCxn id="5" idx="2"/>
            <a:endCxn id="19" idx="0"/>
          </p:cNvCxnSpPr>
          <p:nvPr/>
        </p:nvCxnSpPr>
        <p:spPr bwMode="auto">
          <a:xfrm flipH="1">
            <a:off x="1757324" y="3968581"/>
            <a:ext cx="2" cy="4436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565699" y="4412201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5699" y="4412201"/>
                <a:ext cx="383249" cy="30777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20"/>
              <p:cNvSpPr/>
              <p:nvPr/>
            </p:nvSpPr>
            <p:spPr bwMode="auto">
              <a:xfrm>
                <a:off x="6865392" y="2546470"/>
                <a:ext cx="868425" cy="276551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1" name="Rounded 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65392" y="2546470"/>
                <a:ext cx="868425" cy="276551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 bwMode="auto">
              <a:xfrm>
                <a:off x="7038062" y="3558520"/>
                <a:ext cx="523087" cy="41005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38062" y="3558520"/>
                <a:ext cx="523087" cy="41005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stCxn id="21" idx="2"/>
            <a:endCxn id="22" idx="0"/>
          </p:cNvCxnSpPr>
          <p:nvPr/>
        </p:nvCxnSpPr>
        <p:spPr bwMode="auto">
          <a:xfrm>
            <a:off x="7299605" y="2823021"/>
            <a:ext cx="1" cy="7354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>
            <a:stCxn id="22" idx="2"/>
            <a:endCxn id="28" idx="0"/>
          </p:cNvCxnSpPr>
          <p:nvPr/>
        </p:nvCxnSpPr>
        <p:spPr bwMode="auto">
          <a:xfrm>
            <a:off x="7299606" y="3968579"/>
            <a:ext cx="0" cy="34133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107979" y="5061314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7979" y="5061314"/>
                <a:ext cx="383249" cy="30777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 bwMode="auto">
              <a:xfrm>
                <a:off x="7038062" y="4309917"/>
                <a:ext cx="523087" cy="410059"/>
              </a:xfrm>
              <a:prstGeom prst="rect">
                <a:avLst/>
              </a:prstGeom>
              <a:solidFill>
                <a:srgbClr val="FFF1E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38062" y="4309917"/>
                <a:ext cx="523087" cy="41005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/>
          <p:cNvCxnSpPr>
            <a:stCxn id="28" idx="2"/>
            <a:endCxn id="25" idx="0"/>
          </p:cNvCxnSpPr>
          <p:nvPr/>
        </p:nvCxnSpPr>
        <p:spPr bwMode="auto">
          <a:xfrm flipH="1">
            <a:off x="7299604" y="4719976"/>
            <a:ext cx="2" cy="34133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84578" y="2546470"/>
                <a:ext cx="868425" cy="276551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84578" y="2546470"/>
                <a:ext cx="868425" cy="276551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/>
              <p:cNvSpPr/>
              <p:nvPr/>
            </p:nvSpPr>
            <p:spPr bwMode="auto">
              <a:xfrm>
                <a:off x="9721980" y="2546470"/>
                <a:ext cx="868425" cy="276551"/>
              </a:xfrm>
              <a:prstGeom prst="roundRect">
                <a:avLst/>
              </a:prstGeom>
              <a:solidFill>
                <a:schemeClr val="accent6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8" name="Rounded 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21980" y="2546470"/>
                <a:ext cx="868425" cy="276551"/>
              </a:xfrm>
              <a:prstGeom prst="roundRect">
                <a:avLst/>
              </a:prstGeom>
              <a:blipFill rotWithShape="0">
                <a:blip r:embed="rId5"/>
                <a:stretch>
                  <a:fillRect b="-416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>
            <a:stCxn id="37" idx="2"/>
            <a:endCxn id="41" idx="0"/>
          </p:cNvCxnSpPr>
          <p:nvPr/>
        </p:nvCxnSpPr>
        <p:spPr bwMode="auto">
          <a:xfrm>
            <a:off x="8918791" y="2823021"/>
            <a:ext cx="0" cy="7354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>
            <a:endCxn id="43" idx="0"/>
          </p:cNvCxnSpPr>
          <p:nvPr/>
        </p:nvCxnSpPr>
        <p:spPr bwMode="auto">
          <a:xfrm flipH="1">
            <a:off x="10156173" y="2823021"/>
            <a:ext cx="18" cy="2789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657247" y="3558520"/>
                <a:ext cx="523087" cy="41005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57247" y="3558520"/>
                <a:ext cx="523087" cy="41005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 bwMode="auto">
              <a:xfrm>
                <a:off x="9894644" y="3558520"/>
                <a:ext cx="523087" cy="41005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94644" y="3558520"/>
                <a:ext cx="523087" cy="41005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Flowchart: Or 42"/>
          <p:cNvSpPr>
            <a:spLocks noChangeAspect="1"/>
          </p:cNvSpPr>
          <p:nvPr/>
        </p:nvSpPr>
        <p:spPr bwMode="auto">
          <a:xfrm>
            <a:off x="10067347" y="3101945"/>
            <a:ext cx="177651" cy="177651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0" i="1">
              <a:latin typeface="Cambria Math" panose="02040503050406030204" pitchFamily="18" charset="0"/>
            </a:endParaRPr>
          </a:p>
        </p:txBody>
      </p:sp>
      <p:cxnSp>
        <p:nvCxnSpPr>
          <p:cNvPr id="44" name="Straight Arrow Connector 43"/>
          <p:cNvCxnSpPr>
            <a:stCxn id="43" idx="4"/>
            <a:endCxn id="42" idx="0"/>
          </p:cNvCxnSpPr>
          <p:nvPr/>
        </p:nvCxnSpPr>
        <p:spPr bwMode="auto">
          <a:xfrm>
            <a:off x="10156173" y="3279596"/>
            <a:ext cx="15" cy="2789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Elbow Connector 44"/>
          <p:cNvCxnSpPr>
            <a:stCxn id="41" idx="3"/>
            <a:endCxn id="43" idx="2"/>
          </p:cNvCxnSpPr>
          <p:nvPr/>
        </p:nvCxnSpPr>
        <p:spPr bwMode="auto">
          <a:xfrm flipV="1">
            <a:off x="9180334" y="3190771"/>
            <a:ext cx="887013" cy="57277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Arrow Connector 45"/>
          <p:cNvCxnSpPr>
            <a:stCxn id="42" idx="2"/>
            <a:endCxn id="50" idx="0"/>
          </p:cNvCxnSpPr>
          <p:nvPr/>
        </p:nvCxnSpPr>
        <p:spPr bwMode="auto">
          <a:xfrm>
            <a:off x="10156188" y="3968579"/>
            <a:ext cx="0" cy="3471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9964547" y="5061314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4547" y="5061314"/>
                <a:ext cx="383249" cy="307777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 bwMode="auto">
              <a:xfrm>
                <a:off x="9894644" y="4315739"/>
                <a:ext cx="523087" cy="410059"/>
              </a:xfrm>
              <a:prstGeom prst="rect">
                <a:avLst/>
              </a:prstGeom>
              <a:solidFill>
                <a:srgbClr val="FFF1E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94644" y="4315739"/>
                <a:ext cx="523087" cy="41005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Arrow Connector 52"/>
          <p:cNvCxnSpPr>
            <a:stCxn id="50" idx="2"/>
            <a:endCxn id="47" idx="0"/>
          </p:cNvCxnSpPr>
          <p:nvPr/>
        </p:nvCxnSpPr>
        <p:spPr bwMode="auto">
          <a:xfrm flipH="1">
            <a:off x="10156172" y="4725798"/>
            <a:ext cx="16" cy="33551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9316783" y="2896123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6783" y="2896123"/>
                <a:ext cx="383249" cy="307777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9515047" y="2896123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5047" y="2896123"/>
                <a:ext cx="383249" cy="307777"/>
              </a:xfrm>
              <a:prstGeom prst="rect">
                <a:avLst/>
              </a:prstGeom>
              <a:blipFill rotWithShape="0">
                <a:blip r:embed="rId18"/>
                <a:stretch>
                  <a:fillRect r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Multiply 58"/>
          <p:cNvSpPr/>
          <p:nvPr/>
        </p:nvSpPr>
        <p:spPr bwMode="auto">
          <a:xfrm>
            <a:off x="10007950" y="5051569"/>
            <a:ext cx="282156" cy="317522"/>
          </a:xfrm>
          <a:prstGeom prst="mathMultiply">
            <a:avLst>
              <a:gd name="adj1" fmla="val 4013"/>
            </a:avLst>
          </a:prstGeom>
          <a:solidFill>
            <a:srgbClr val="FF000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520801" y="1658323"/>
            <a:ext cx="2011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CBC-MAC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056319" y="1658323"/>
            <a:ext cx="2011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ECBC-MAC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526315" y="5536986"/>
            <a:ext cx="11191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Forgery! 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9061833" y="5536987"/>
            <a:ext cx="1350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Not a forgery</a:t>
            </a:r>
            <a:r>
              <a:rPr lang="en-US" sz="1400" dirty="0">
                <a:solidFill>
                  <a:srgbClr val="C00000"/>
                </a:solidFill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10184145" y="3211360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4145" y="3211360"/>
                <a:ext cx="383249" cy="307777"/>
              </a:xfrm>
              <a:prstGeom prst="rect">
                <a:avLst/>
              </a:prstGeom>
              <a:blipFill rotWithShape="0">
                <a:blip r:embed="rId19"/>
                <a:stretch>
                  <a:fillRect r="-290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8892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5" grpId="0"/>
      <p:bldP spid="28" grpId="0" animBg="1"/>
      <p:bldP spid="37" grpId="0" animBg="1"/>
      <p:bldP spid="38" grpId="0" animBg="1"/>
      <p:bldP spid="41" grpId="0" animBg="1"/>
      <p:bldP spid="42" grpId="0" animBg="1"/>
      <p:bldP spid="43" grpId="0" animBg="1"/>
      <p:bldP spid="47" grpId="0"/>
      <p:bldP spid="50" grpId="0" animBg="1"/>
      <p:bldP spid="57" grpId="0"/>
      <p:bldP spid="58" grpId="0"/>
      <p:bldP spid="59" grpId="0" animBg="1"/>
      <p:bldP spid="62" grpId="0"/>
      <p:bldP spid="67" grpId="0"/>
      <p:bldP spid="6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674654" y="4503754"/>
                <a:ext cx="367624" cy="425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654" y="4503754"/>
                <a:ext cx="367624" cy="425486"/>
              </a:xfrm>
              <a:prstGeom prst="rect">
                <a:avLst/>
              </a:prstGeom>
              <a:blipFill rotWithShape="0">
                <a:blip r:embed="rId3"/>
                <a:stretch>
                  <a:fillRect l="-5000" r="-333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blipFill rotWithShape="0">
                <a:blip r:embed="rId5"/>
                <a:stretch>
                  <a:fillRect b="-312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blipFill rotWithShape="0">
                <a:blip r:embed="rId7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blipFill rotWithShape="0">
                <a:blip r:embed="rId8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1880845" y="2491109"/>
            <a:ext cx="1" cy="9809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3369655" y="2491109"/>
            <a:ext cx="312" cy="3477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106" idx="0"/>
          </p:cNvCxnSpPr>
          <p:nvPr/>
        </p:nvCxnSpPr>
        <p:spPr bwMode="auto">
          <a:xfrm flipH="1">
            <a:off x="4857122" y="2491109"/>
            <a:ext cx="1345" cy="3477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454378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3784" y="3472108"/>
                <a:ext cx="629364" cy="5469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3239515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2195527" y="2969328"/>
            <a:ext cx="1043986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 flipH="1">
            <a:off x="3369657" y="3099781"/>
            <a:ext cx="311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106" idx="4"/>
            <a:endCxn id="39" idx="0"/>
          </p:cNvCxnSpPr>
          <p:nvPr/>
        </p:nvCxnSpPr>
        <p:spPr bwMode="auto">
          <a:xfrm>
            <a:off x="4857122" y="3099781"/>
            <a:ext cx="1345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106" idx="2"/>
          </p:cNvCxnSpPr>
          <p:nvPr/>
        </p:nvCxnSpPr>
        <p:spPr bwMode="auto">
          <a:xfrm flipV="1">
            <a:off x="3684338" y="2969328"/>
            <a:ext cx="1042331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>
            <a:stCxn id="39" idx="2"/>
            <a:endCxn id="92" idx="0"/>
          </p:cNvCxnSpPr>
          <p:nvPr/>
        </p:nvCxnSpPr>
        <p:spPr bwMode="auto">
          <a:xfrm>
            <a:off x="4858466" y="4019040"/>
            <a:ext cx="0" cy="4295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6" name="Flowchart: Or 105"/>
          <p:cNvSpPr>
            <a:spLocks noChangeAspect="1"/>
          </p:cNvSpPr>
          <p:nvPr/>
        </p:nvSpPr>
        <p:spPr bwMode="auto">
          <a:xfrm>
            <a:off x="4726669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ectangle 91"/>
              <p:cNvSpPr/>
              <p:nvPr/>
            </p:nvSpPr>
            <p:spPr bwMode="auto">
              <a:xfrm>
                <a:off x="4543784" y="4448580"/>
                <a:ext cx="629364" cy="546932"/>
              </a:xfrm>
              <a:prstGeom prst="rect">
                <a:avLst/>
              </a:prstGeom>
              <a:solidFill>
                <a:srgbClr val="FFF1E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2" name="Rectangle 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3784" y="4448580"/>
                <a:ext cx="629364" cy="54693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3" name="Straight Arrow Connector 92"/>
          <p:cNvCxnSpPr>
            <a:stCxn id="92" idx="2"/>
            <a:endCxn id="94" idx="0"/>
          </p:cNvCxnSpPr>
          <p:nvPr/>
        </p:nvCxnSpPr>
        <p:spPr bwMode="auto">
          <a:xfrm>
            <a:off x="4858466" y="4995511"/>
            <a:ext cx="0" cy="4295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4674654" y="5425052"/>
                <a:ext cx="367624" cy="425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654" y="5425052"/>
                <a:ext cx="367624" cy="425486"/>
              </a:xfrm>
              <a:prstGeom prst="rect">
                <a:avLst/>
              </a:prstGeom>
              <a:blipFill rotWithShape="0">
                <a:blip r:embed="rId12"/>
                <a:stretch>
                  <a:fillRect l="-5000" r="-333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Group 43"/>
          <p:cNvGrpSpPr>
            <a:grpSpLocks noChangeAspect="1"/>
          </p:cNvGrpSpPr>
          <p:nvPr/>
        </p:nvGrpSpPr>
        <p:grpSpPr>
          <a:xfrm>
            <a:off x="6660303" y="2122249"/>
            <a:ext cx="4056862" cy="3728289"/>
            <a:chOff x="6485998" y="2219179"/>
            <a:chExt cx="4404455" cy="404773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ounded Rectangle 55"/>
                <p:cNvSpPr/>
                <p:nvPr/>
              </p:nvSpPr>
              <p:spPr bwMode="auto">
                <a:xfrm>
                  <a:off x="6485998" y="2225039"/>
                  <a:ext cx="1133711" cy="40022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6" name="Rounded 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485998" y="2225039"/>
                  <a:ext cx="1133711" cy="400224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 b="-4762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/>
                <p:cNvSpPr/>
                <p:nvPr/>
              </p:nvSpPr>
              <p:spPr bwMode="auto">
                <a:xfrm>
                  <a:off x="6711415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7" name="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11415" y="3689676"/>
                  <a:ext cx="682879" cy="59343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ounded Rectangle 59"/>
                <p:cNvSpPr/>
                <p:nvPr/>
              </p:nvSpPr>
              <p:spPr bwMode="auto">
                <a:xfrm>
                  <a:off x="8101401" y="2225039"/>
                  <a:ext cx="1133711" cy="40022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0" name="Rounded 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01401" y="2225039"/>
                  <a:ext cx="1133711" cy="400224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 b="-634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2" name="Straight Arrow Connector 61"/>
            <p:cNvCxnSpPr>
              <a:stCxn id="56" idx="2"/>
              <a:endCxn id="57" idx="0"/>
            </p:cNvCxnSpPr>
            <p:nvPr/>
          </p:nvCxnSpPr>
          <p:spPr bwMode="auto">
            <a:xfrm>
              <a:off x="7052853" y="2625263"/>
              <a:ext cx="1" cy="106441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>
              <a:stCxn id="60" idx="2"/>
              <a:endCxn id="67" idx="0"/>
            </p:cNvCxnSpPr>
            <p:nvPr/>
          </p:nvCxnSpPr>
          <p:spPr bwMode="auto">
            <a:xfrm>
              <a:off x="8668256" y="2625263"/>
              <a:ext cx="338" cy="37733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Straight Arrow Connector 63"/>
            <p:cNvCxnSpPr>
              <a:endCxn id="87" idx="0"/>
            </p:cNvCxnSpPr>
            <p:nvPr/>
          </p:nvCxnSpPr>
          <p:spPr bwMode="auto">
            <a:xfrm>
              <a:off x="10282201" y="2619403"/>
              <a:ext cx="0" cy="38319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/>
                <p:cNvSpPr/>
                <p:nvPr/>
              </p:nvSpPr>
              <p:spPr bwMode="auto">
                <a:xfrm>
                  <a:off x="8326818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26818" y="3689676"/>
                  <a:ext cx="682879" cy="59343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/>
                <p:cNvSpPr/>
                <p:nvPr/>
              </p:nvSpPr>
              <p:spPr bwMode="auto">
                <a:xfrm>
                  <a:off x="9942220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6" name="Rectangle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942220" y="3689676"/>
                  <a:ext cx="682879" cy="593437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7" name="Flowchart: Or 66"/>
            <p:cNvSpPr>
              <a:spLocks noChangeAspect="1"/>
            </p:cNvSpPr>
            <p:nvPr/>
          </p:nvSpPr>
          <p:spPr bwMode="auto">
            <a:xfrm>
              <a:off x="8527050" y="3002601"/>
              <a:ext cx="283090" cy="28308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68" name="Elbow Connector 67"/>
            <p:cNvCxnSpPr>
              <a:stCxn id="57" idx="3"/>
              <a:endCxn id="67" idx="2"/>
            </p:cNvCxnSpPr>
            <p:nvPr/>
          </p:nvCxnSpPr>
          <p:spPr bwMode="auto">
            <a:xfrm flipV="1">
              <a:off x="7394293" y="3144145"/>
              <a:ext cx="1132756" cy="842249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Straight Arrow Connector 68"/>
            <p:cNvCxnSpPr>
              <a:stCxn id="67" idx="4"/>
              <a:endCxn id="65" idx="0"/>
            </p:cNvCxnSpPr>
            <p:nvPr/>
          </p:nvCxnSpPr>
          <p:spPr bwMode="auto">
            <a:xfrm flipH="1">
              <a:off x="8668258" y="3285690"/>
              <a:ext cx="337" cy="4039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Straight Arrow Connector 72"/>
            <p:cNvCxnSpPr>
              <a:stCxn id="87" idx="4"/>
              <a:endCxn id="66" idx="0"/>
            </p:cNvCxnSpPr>
            <p:nvPr/>
          </p:nvCxnSpPr>
          <p:spPr bwMode="auto">
            <a:xfrm>
              <a:off x="10282201" y="3285690"/>
              <a:ext cx="1459" cy="4039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9" name="Elbow Connector 78"/>
            <p:cNvCxnSpPr>
              <a:stCxn id="65" idx="3"/>
              <a:endCxn id="87" idx="2"/>
            </p:cNvCxnSpPr>
            <p:nvPr/>
          </p:nvCxnSpPr>
          <p:spPr bwMode="auto">
            <a:xfrm flipV="1">
              <a:off x="9009696" y="3144145"/>
              <a:ext cx="1130960" cy="842249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5" name="Straight Arrow Connector 84"/>
            <p:cNvCxnSpPr>
              <a:stCxn id="66" idx="2"/>
              <a:endCxn id="95" idx="0"/>
            </p:cNvCxnSpPr>
            <p:nvPr/>
          </p:nvCxnSpPr>
          <p:spPr bwMode="auto">
            <a:xfrm flipH="1">
              <a:off x="10282201" y="4283113"/>
              <a:ext cx="1459" cy="46434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7" name="Flowchart: Or 86"/>
            <p:cNvSpPr>
              <a:spLocks noChangeAspect="1"/>
            </p:cNvSpPr>
            <p:nvPr/>
          </p:nvSpPr>
          <p:spPr bwMode="auto">
            <a:xfrm>
              <a:off x="10140656" y="3002601"/>
              <a:ext cx="283090" cy="28308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9716804" y="2219179"/>
              <a:ext cx="1173649" cy="400224"/>
              <a:chOff x="8101402" y="1427962"/>
              <a:chExt cx="1173649" cy="40022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Round Same Side Corner Rectangle 89"/>
                  <p:cNvSpPr/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90" name="Round Same Side Corner Rectangle 8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blipFill rotWithShape="0">
                    <a:blip r:embed="rId18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Round Same Side Corner Rectangle 90"/>
                  <p:cNvSpPr/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nb-NO" sz="140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ad</m:t>
                          </m:r>
                        </m:oMath>
                      </m:oMathPara>
                    </a14:m>
                    <a:endParaRPr lang="en-US" sz="1400" dirty="0"/>
                  </a:p>
                </p:txBody>
              </p:sp>
            </mc:Choice>
            <mc:Fallback xmlns="">
              <p:sp>
                <p:nvSpPr>
                  <p:cNvPr id="91" name="Round Same Side Corner Rectangle 9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blipFill rotWithShape="0">
                    <a:blip r:embed="rId1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Rectangle 94"/>
                <p:cNvSpPr/>
                <p:nvPr/>
              </p:nvSpPr>
              <p:spPr bwMode="auto">
                <a:xfrm>
                  <a:off x="9940761" y="4747460"/>
                  <a:ext cx="682879" cy="593437"/>
                </a:xfrm>
                <a:prstGeom prst="rect">
                  <a:avLst/>
                </a:prstGeom>
                <a:solidFill>
                  <a:srgbClr val="E0F7F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95" name="Rectangle 9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940761" y="4747460"/>
                  <a:ext cx="682879" cy="593437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TextBox 95"/>
                <p:cNvSpPr txBox="1"/>
                <p:nvPr/>
              </p:nvSpPr>
              <p:spPr>
                <a:xfrm>
                  <a:off x="10082758" y="5805244"/>
                  <a:ext cx="39888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96" name="TextBox 9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82758" y="5805244"/>
                  <a:ext cx="398883" cy="461665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l="-3333" r="-5000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7" name="Straight Arrow Connector 96"/>
            <p:cNvCxnSpPr>
              <a:stCxn id="95" idx="2"/>
              <a:endCxn id="96" idx="0"/>
            </p:cNvCxnSpPr>
            <p:nvPr/>
          </p:nvCxnSpPr>
          <p:spPr bwMode="auto">
            <a:xfrm flipH="1">
              <a:off x="10282200" y="5340897"/>
              <a:ext cx="1" cy="46434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/>
          <p:cNvSpPr/>
          <p:nvPr/>
        </p:nvSpPr>
        <p:spPr bwMode="auto">
          <a:xfrm>
            <a:off x="4211436" y="3199281"/>
            <a:ext cx="1298640" cy="2049021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30513" y="4929240"/>
            <a:ext cx="1451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 permutation </a:t>
            </a:r>
          </a:p>
        </p:txBody>
      </p:sp>
      <p:cxnSp>
        <p:nvCxnSpPr>
          <p:cNvPr id="51" name="Straight Arrow Connector 50"/>
          <p:cNvCxnSpPr/>
          <p:nvPr/>
        </p:nvCxnSpPr>
        <p:spPr bwMode="auto">
          <a:xfrm flipH="1" flipV="1">
            <a:off x="5629441" y="4448580"/>
            <a:ext cx="562569" cy="48066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" name="Oval 53"/>
          <p:cNvSpPr/>
          <p:nvPr/>
        </p:nvSpPr>
        <p:spPr bwMode="auto">
          <a:xfrm>
            <a:off x="9525948" y="3230232"/>
            <a:ext cx="1298640" cy="2049021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060655" y="5279253"/>
            <a:ext cx="1451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 permutation </a:t>
            </a:r>
          </a:p>
        </p:txBody>
      </p:sp>
      <p:cxnSp>
        <p:nvCxnSpPr>
          <p:cNvPr id="58" name="Straight Arrow Connector 57"/>
          <p:cNvCxnSpPr/>
          <p:nvPr/>
        </p:nvCxnSpPr>
        <p:spPr bwMode="auto">
          <a:xfrm flipV="1">
            <a:off x="8893301" y="4730409"/>
            <a:ext cx="492428" cy="54884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3566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0" grpId="0"/>
      <p:bldP spid="54" grpId="0" animBg="1"/>
      <p:bldP spid="5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blipFill rotWithShape="0">
                <a:blip r:embed="rId4"/>
                <a:stretch>
                  <a:fillRect b="-312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blipFill rotWithShape="0">
                <a:blip r:embed="rId6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blipFill rotWithShape="0">
                <a:blip r:embed="rId7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1880845" y="2491109"/>
            <a:ext cx="1" cy="9809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3369655" y="2491109"/>
            <a:ext cx="312" cy="3477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106" idx="0"/>
          </p:cNvCxnSpPr>
          <p:nvPr/>
        </p:nvCxnSpPr>
        <p:spPr bwMode="auto">
          <a:xfrm>
            <a:off x="4858466" y="2491109"/>
            <a:ext cx="0" cy="3477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4543783" y="3472108"/>
                <a:ext cx="629364" cy="546932"/>
              </a:xfrm>
              <a:prstGeom prst="rect">
                <a:avLst/>
              </a:prstGeom>
              <a:solidFill>
                <a:srgbClr val="FFF1E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3783" y="3472108"/>
                <a:ext cx="629364" cy="5469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3239515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2195527" y="2969328"/>
            <a:ext cx="1043986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 flipH="1">
            <a:off x="3369657" y="3099781"/>
            <a:ext cx="311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106" idx="4"/>
            <a:endCxn id="39" idx="0"/>
          </p:cNvCxnSpPr>
          <p:nvPr/>
        </p:nvCxnSpPr>
        <p:spPr bwMode="auto">
          <a:xfrm flipH="1">
            <a:off x="4858465" y="3099781"/>
            <a:ext cx="1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106" idx="2"/>
          </p:cNvCxnSpPr>
          <p:nvPr/>
        </p:nvCxnSpPr>
        <p:spPr bwMode="auto">
          <a:xfrm flipV="1">
            <a:off x="3684338" y="2969329"/>
            <a:ext cx="1043675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>
            <a:stCxn id="39" idx="2"/>
            <a:endCxn id="94" idx="0"/>
          </p:cNvCxnSpPr>
          <p:nvPr/>
        </p:nvCxnSpPr>
        <p:spPr bwMode="auto">
          <a:xfrm>
            <a:off x="4858465" y="4019040"/>
            <a:ext cx="0" cy="50278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6" name="Flowchart: Or 105"/>
          <p:cNvSpPr>
            <a:spLocks noChangeAspect="1"/>
          </p:cNvSpPr>
          <p:nvPr/>
        </p:nvSpPr>
        <p:spPr bwMode="auto">
          <a:xfrm>
            <a:off x="4728013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4674653" y="4521820"/>
                <a:ext cx="367624" cy="425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653" y="4521820"/>
                <a:ext cx="367624" cy="425486"/>
              </a:xfrm>
              <a:prstGeom prst="rect">
                <a:avLst/>
              </a:prstGeom>
              <a:blipFill rotWithShape="0">
                <a:blip r:embed="rId10"/>
                <a:stretch>
                  <a:fillRect l="-5000" r="-333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6" name="Group 85"/>
          <p:cNvGrpSpPr>
            <a:grpSpLocks noChangeAspect="1"/>
          </p:cNvGrpSpPr>
          <p:nvPr/>
        </p:nvGrpSpPr>
        <p:grpSpPr>
          <a:xfrm>
            <a:off x="6660303" y="2122249"/>
            <a:ext cx="4056862" cy="2752356"/>
            <a:chOff x="6485998" y="2219179"/>
            <a:chExt cx="4404455" cy="298817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Rounded Rectangle 87"/>
                <p:cNvSpPr/>
                <p:nvPr/>
              </p:nvSpPr>
              <p:spPr bwMode="auto">
                <a:xfrm>
                  <a:off x="6485998" y="2225039"/>
                  <a:ext cx="1133711" cy="40022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6" name="Rounded 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485998" y="2225039"/>
                  <a:ext cx="1133711" cy="400224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 b="-4762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Rectangle 88"/>
                <p:cNvSpPr/>
                <p:nvPr/>
              </p:nvSpPr>
              <p:spPr bwMode="auto">
                <a:xfrm>
                  <a:off x="6711415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7" name="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11415" y="3689676"/>
                  <a:ext cx="682879" cy="59343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Rounded Rectangle 91"/>
                <p:cNvSpPr/>
                <p:nvPr/>
              </p:nvSpPr>
              <p:spPr bwMode="auto">
                <a:xfrm>
                  <a:off x="8101401" y="2225039"/>
                  <a:ext cx="1133711" cy="40022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0" name="Rounded 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01401" y="2225039"/>
                  <a:ext cx="1133711" cy="400224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 b="-634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3" name="Straight Arrow Connector 92"/>
            <p:cNvCxnSpPr>
              <a:stCxn id="88" idx="2"/>
              <a:endCxn id="89" idx="0"/>
            </p:cNvCxnSpPr>
            <p:nvPr/>
          </p:nvCxnSpPr>
          <p:spPr bwMode="auto">
            <a:xfrm>
              <a:off x="7052853" y="2625263"/>
              <a:ext cx="1" cy="106441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5" name="Straight Arrow Connector 94"/>
            <p:cNvCxnSpPr>
              <a:stCxn id="92" idx="2"/>
              <a:endCxn id="100" idx="0"/>
            </p:cNvCxnSpPr>
            <p:nvPr/>
          </p:nvCxnSpPr>
          <p:spPr bwMode="auto">
            <a:xfrm>
              <a:off x="8668256" y="2625263"/>
              <a:ext cx="338" cy="37733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7" name="Straight Arrow Connector 96"/>
            <p:cNvCxnSpPr>
              <a:endCxn id="107" idx="0"/>
            </p:cNvCxnSpPr>
            <p:nvPr/>
          </p:nvCxnSpPr>
          <p:spPr bwMode="auto">
            <a:xfrm>
              <a:off x="10282201" y="2619403"/>
              <a:ext cx="0" cy="38319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/>
                <p:cNvSpPr/>
                <p:nvPr/>
              </p:nvSpPr>
              <p:spPr bwMode="auto">
                <a:xfrm>
                  <a:off x="8326818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26818" y="3689676"/>
                  <a:ext cx="682879" cy="59343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Rectangle 98"/>
                <p:cNvSpPr/>
                <p:nvPr/>
              </p:nvSpPr>
              <p:spPr bwMode="auto">
                <a:xfrm>
                  <a:off x="9942220" y="3689676"/>
                  <a:ext cx="682879" cy="593437"/>
                </a:xfrm>
                <a:prstGeom prst="rect">
                  <a:avLst/>
                </a:prstGeom>
                <a:solidFill>
                  <a:srgbClr val="E0F7F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99" name="Rectangle 9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942220" y="3689676"/>
                  <a:ext cx="682879" cy="593437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0" name="Flowchart: Or 99"/>
            <p:cNvSpPr>
              <a:spLocks noChangeAspect="1"/>
            </p:cNvSpPr>
            <p:nvPr/>
          </p:nvSpPr>
          <p:spPr bwMode="auto">
            <a:xfrm>
              <a:off x="8527050" y="3002601"/>
              <a:ext cx="283090" cy="28308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01" name="Elbow Connector 100"/>
            <p:cNvCxnSpPr>
              <a:stCxn id="89" idx="3"/>
              <a:endCxn id="100" idx="2"/>
            </p:cNvCxnSpPr>
            <p:nvPr/>
          </p:nvCxnSpPr>
          <p:spPr bwMode="auto">
            <a:xfrm flipV="1">
              <a:off x="7394293" y="3144145"/>
              <a:ext cx="1132756" cy="842249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2" name="Straight Arrow Connector 101"/>
            <p:cNvCxnSpPr>
              <a:stCxn id="100" idx="4"/>
              <a:endCxn id="98" idx="0"/>
            </p:cNvCxnSpPr>
            <p:nvPr/>
          </p:nvCxnSpPr>
          <p:spPr bwMode="auto">
            <a:xfrm flipH="1">
              <a:off x="8668258" y="3285690"/>
              <a:ext cx="337" cy="4039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3" name="Straight Arrow Connector 102"/>
            <p:cNvCxnSpPr>
              <a:stCxn id="107" idx="4"/>
              <a:endCxn id="99" idx="0"/>
            </p:cNvCxnSpPr>
            <p:nvPr/>
          </p:nvCxnSpPr>
          <p:spPr bwMode="auto">
            <a:xfrm>
              <a:off x="10282201" y="3285690"/>
              <a:ext cx="1459" cy="4039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4" name="Elbow Connector 103"/>
            <p:cNvCxnSpPr>
              <a:stCxn id="98" idx="3"/>
              <a:endCxn id="107" idx="2"/>
            </p:cNvCxnSpPr>
            <p:nvPr/>
          </p:nvCxnSpPr>
          <p:spPr bwMode="auto">
            <a:xfrm flipV="1">
              <a:off x="9009696" y="3144145"/>
              <a:ext cx="1130960" cy="842249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5" name="Straight Arrow Connector 104"/>
            <p:cNvCxnSpPr>
              <a:stCxn id="99" idx="2"/>
              <a:endCxn id="109" idx="0"/>
            </p:cNvCxnSpPr>
            <p:nvPr/>
          </p:nvCxnSpPr>
          <p:spPr bwMode="auto">
            <a:xfrm flipH="1">
              <a:off x="10282201" y="4283113"/>
              <a:ext cx="1459" cy="46258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7" name="Flowchart: Or 106"/>
            <p:cNvSpPr>
              <a:spLocks noChangeAspect="1"/>
            </p:cNvSpPr>
            <p:nvPr/>
          </p:nvSpPr>
          <p:spPr bwMode="auto">
            <a:xfrm>
              <a:off x="10140656" y="3002601"/>
              <a:ext cx="283090" cy="28308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grpSp>
          <p:nvGrpSpPr>
            <p:cNvPr id="108" name="Group 107"/>
            <p:cNvGrpSpPr/>
            <p:nvPr/>
          </p:nvGrpSpPr>
          <p:grpSpPr>
            <a:xfrm>
              <a:off x="9716804" y="2219179"/>
              <a:ext cx="1173649" cy="400224"/>
              <a:chOff x="8101402" y="1427962"/>
              <a:chExt cx="1173649" cy="40022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0" name="Round Same Side Corner Rectangle 109"/>
                  <p:cNvSpPr/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90" name="Round Same Side Corner Rectangle 8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blipFill rotWithShape="0">
                    <a:blip r:embed="rId2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1" name="Round Same Side Corner Rectangle 110"/>
                  <p:cNvSpPr/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nb-NO" sz="140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ad</m:t>
                          </m:r>
                        </m:oMath>
                      </m:oMathPara>
                    </a14:m>
                    <a:endParaRPr lang="en-US" sz="1400" dirty="0"/>
                  </a:p>
                </p:txBody>
              </p:sp>
            </mc:Choice>
            <mc:Fallback xmlns="">
              <p:sp>
                <p:nvSpPr>
                  <p:cNvPr id="111" name="Round Same Side Corner Rectangle 11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blipFill rotWithShape="0">
                    <a:blip r:embed="rId2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TextBox 108"/>
                <p:cNvSpPr txBox="1"/>
                <p:nvPr/>
              </p:nvSpPr>
              <p:spPr>
                <a:xfrm>
                  <a:off x="10082759" y="4745693"/>
                  <a:ext cx="39888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09" name="TextBox 10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82759" y="4745693"/>
                  <a:ext cx="398883" cy="461665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 l="-3333" r="-5000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98971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blipFill rotWithShape="0">
                <a:blip r:embed="rId4"/>
                <a:stretch>
                  <a:fillRect b="-312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blipFill rotWithShape="0">
                <a:blip r:embed="rId6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blipFill rotWithShape="0">
                <a:blip r:embed="rId7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1880845" y="2491109"/>
            <a:ext cx="1" cy="9809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3369655" y="2491109"/>
            <a:ext cx="312" cy="3477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106" idx="0"/>
          </p:cNvCxnSpPr>
          <p:nvPr/>
        </p:nvCxnSpPr>
        <p:spPr bwMode="auto">
          <a:xfrm>
            <a:off x="4858466" y="2491109"/>
            <a:ext cx="0" cy="3477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4543783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3783" y="3472108"/>
                <a:ext cx="629364" cy="5469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3239515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2195527" y="2969328"/>
            <a:ext cx="1043986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 flipH="1">
            <a:off x="3369657" y="3099781"/>
            <a:ext cx="311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106" idx="4"/>
            <a:endCxn id="39" idx="0"/>
          </p:cNvCxnSpPr>
          <p:nvPr/>
        </p:nvCxnSpPr>
        <p:spPr bwMode="auto">
          <a:xfrm flipH="1">
            <a:off x="4858465" y="3099781"/>
            <a:ext cx="1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106" idx="2"/>
          </p:cNvCxnSpPr>
          <p:nvPr/>
        </p:nvCxnSpPr>
        <p:spPr bwMode="auto">
          <a:xfrm flipV="1">
            <a:off x="3684338" y="2969329"/>
            <a:ext cx="1043675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>
            <a:stCxn id="39" idx="2"/>
            <a:endCxn id="94" idx="0"/>
          </p:cNvCxnSpPr>
          <p:nvPr/>
        </p:nvCxnSpPr>
        <p:spPr bwMode="auto">
          <a:xfrm>
            <a:off x="4858465" y="4019040"/>
            <a:ext cx="0" cy="50278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6" name="Flowchart: Or 105"/>
          <p:cNvSpPr>
            <a:spLocks noChangeAspect="1"/>
          </p:cNvSpPr>
          <p:nvPr/>
        </p:nvSpPr>
        <p:spPr bwMode="auto">
          <a:xfrm>
            <a:off x="4728013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4674653" y="4521820"/>
                <a:ext cx="367624" cy="425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653" y="4521820"/>
                <a:ext cx="367624" cy="425486"/>
              </a:xfrm>
              <a:prstGeom prst="rect">
                <a:avLst/>
              </a:prstGeom>
              <a:blipFill rotWithShape="0">
                <a:blip r:embed="rId10"/>
                <a:stretch>
                  <a:fillRect l="-5000" r="-333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483711" y="2769273"/>
                <a:ext cx="39888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3711" y="2769273"/>
                <a:ext cx="398883" cy="400110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>
            <a:stCxn id="44" idx="1"/>
            <a:endCxn id="106" idx="6"/>
          </p:cNvCxnSpPr>
          <p:nvPr/>
        </p:nvCxnSpPr>
        <p:spPr bwMode="auto">
          <a:xfrm flipH="1">
            <a:off x="4988918" y="2969328"/>
            <a:ext cx="494793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6660303" y="2122249"/>
            <a:ext cx="4518807" cy="2752356"/>
            <a:chOff x="6660303" y="2122249"/>
            <a:chExt cx="4518807" cy="2752356"/>
          </a:xfrm>
        </p:grpSpPr>
        <p:cxnSp>
          <p:nvCxnSpPr>
            <p:cNvPr id="42" name="Straight Arrow Connector 41"/>
            <p:cNvCxnSpPr>
              <a:stCxn id="43" idx="1"/>
              <a:endCxn id="78" idx="6"/>
            </p:cNvCxnSpPr>
            <p:nvPr/>
          </p:nvCxnSpPr>
          <p:spPr bwMode="auto">
            <a:xfrm flipH="1" flipV="1">
              <a:off x="10287290" y="2974218"/>
              <a:ext cx="492937" cy="70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10780227" y="2774867"/>
                  <a:ext cx="39888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0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80227" y="2774867"/>
                  <a:ext cx="398883" cy="400110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0" name="Group 49"/>
            <p:cNvGrpSpPr>
              <a:grpSpLocks noChangeAspect="1"/>
            </p:cNvGrpSpPr>
            <p:nvPr/>
          </p:nvGrpSpPr>
          <p:grpSpPr>
            <a:xfrm>
              <a:off x="6660303" y="2122249"/>
              <a:ext cx="4056862" cy="2752356"/>
              <a:chOff x="6485998" y="2219179"/>
              <a:chExt cx="4404455" cy="298817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Rounded Rectangle 50"/>
                  <p:cNvSpPr/>
                  <p:nvPr/>
                </p:nvSpPr>
                <p:spPr bwMode="auto">
                  <a:xfrm>
                    <a:off x="6485998" y="2225039"/>
                    <a:ext cx="1133711" cy="400224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6" name="Rounded Rectangle 5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485998" y="2225039"/>
                    <a:ext cx="1133711" cy="400224"/>
                  </a:xfrm>
                  <a:prstGeom prst="roundRect">
                    <a:avLst/>
                  </a:prstGeom>
                  <a:blipFill rotWithShape="0">
                    <a:blip r:embed="rId13"/>
                    <a:stretch>
                      <a:fillRect b="-4762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Rectangle 51"/>
                  <p:cNvSpPr/>
                  <p:nvPr/>
                </p:nvSpPr>
                <p:spPr bwMode="auto">
                  <a:xfrm>
                    <a:off x="6711415" y="3689676"/>
                    <a:ext cx="682879" cy="593437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7" name="Rectangle 5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711415" y="3689676"/>
                    <a:ext cx="682879" cy="593437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Rounded Rectangle 53"/>
                  <p:cNvSpPr/>
                  <p:nvPr/>
                </p:nvSpPr>
                <p:spPr bwMode="auto">
                  <a:xfrm>
                    <a:off x="8101401" y="2225039"/>
                    <a:ext cx="1133711" cy="400224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60" name="Rounded Rectangle 5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101401" y="2225039"/>
                    <a:ext cx="1133711" cy="400224"/>
                  </a:xfrm>
                  <a:prstGeom prst="roundRect">
                    <a:avLst/>
                  </a:prstGeom>
                  <a:blipFill rotWithShape="0">
                    <a:blip r:embed="rId15"/>
                    <a:stretch>
                      <a:fillRect b="-6349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5" name="Straight Arrow Connector 54"/>
              <p:cNvCxnSpPr>
                <a:stCxn id="51" idx="2"/>
                <a:endCxn id="52" idx="0"/>
              </p:cNvCxnSpPr>
              <p:nvPr/>
            </p:nvCxnSpPr>
            <p:spPr bwMode="auto">
              <a:xfrm>
                <a:off x="7052853" y="2625263"/>
                <a:ext cx="1" cy="1064413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8" name="Straight Arrow Connector 57"/>
              <p:cNvCxnSpPr>
                <a:stCxn id="54" idx="2"/>
                <a:endCxn id="71" idx="0"/>
              </p:cNvCxnSpPr>
              <p:nvPr/>
            </p:nvCxnSpPr>
            <p:spPr bwMode="auto">
              <a:xfrm>
                <a:off x="8668256" y="2625263"/>
                <a:ext cx="338" cy="377337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9" name="Straight Arrow Connector 58"/>
              <p:cNvCxnSpPr>
                <a:endCxn id="78" idx="0"/>
              </p:cNvCxnSpPr>
              <p:nvPr/>
            </p:nvCxnSpPr>
            <p:spPr bwMode="auto">
              <a:xfrm>
                <a:off x="10282201" y="2619403"/>
                <a:ext cx="0" cy="383198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Rectangle 60"/>
                  <p:cNvSpPr/>
                  <p:nvPr/>
                </p:nvSpPr>
                <p:spPr bwMode="auto">
                  <a:xfrm>
                    <a:off x="8326818" y="3689676"/>
                    <a:ext cx="682879" cy="593437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65" name="Rectangle 6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326818" y="3689676"/>
                    <a:ext cx="682879" cy="593437"/>
                  </a:xfrm>
                  <a:prstGeom prst="rect">
                    <a:avLst/>
                  </a:prstGeom>
                  <a:blipFill rotWithShape="0">
                    <a:blip r:embed="rId16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Rectangle 69"/>
                  <p:cNvSpPr/>
                  <p:nvPr/>
                </p:nvSpPr>
                <p:spPr bwMode="auto">
                  <a:xfrm>
                    <a:off x="9942220" y="3689676"/>
                    <a:ext cx="682879" cy="593437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70" name="Rectangle 6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942220" y="3689676"/>
                    <a:ext cx="682879" cy="593437"/>
                  </a:xfrm>
                  <a:prstGeom prst="rect">
                    <a:avLst/>
                  </a:prstGeom>
                  <a:blipFill rotWithShape="0">
                    <a:blip r:embed="rId2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71" name="Flowchart: Or 70"/>
              <p:cNvSpPr>
                <a:spLocks noChangeAspect="1"/>
              </p:cNvSpPr>
              <p:nvPr/>
            </p:nvSpPr>
            <p:spPr bwMode="auto">
              <a:xfrm>
                <a:off x="8527050" y="3002601"/>
                <a:ext cx="283090" cy="283089"/>
              </a:xfrm>
              <a:prstGeom prst="flowChartOr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72" name="Elbow Connector 71"/>
              <p:cNvCxnSpPr>
                <a:stCxn id="52" idx="3"/>
                <a:endCxn id="71" idx="2"/>
              </p:cNvCxnSpPr>
              <p:nvPr/>
            </p:nvCxnSpPr>
            <p:spPr bwMode="auto">
              <a:xfrm flipV="1">
                <a:off x="7394293" y="3144145"/>
                <a:ext cx="1132756" cy="842249"/>
              </a:xfrm>
              <a:prstGeom prst="bentConnector3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4" name="Straight Arrow Connector 73"/>
              <p:cNvCxnSpPr>
                <a:stCxn id="71" idx="4"/>
                <a:endCxn id="61" idx="0"/>
              </p:cNvCxnSpPr>
              <p:nvPr/>
            </p:nvCxnSpPr>
            <p:spPr bwMode="auto">
              <a:xfrm flipH="1">
                <a:off x="8668258" y="3285690"/>
                <a:ext cx="337" cy="403986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5" name="Straight Arrow Connector 74"/>
              <p:cNvCxnSpPr>
                <a:stCxn id="78" idx="4"/>
                <a:endCxn id="70" idx="0"/>
              </p:cNvCxnSpPr>
              <p:nvPr/>
            </p:nvCxnSpPr>
            <p:spPr bwMode="auto">
              <a:xfrm>
                <a:off x="10282201" y="3285690"/>
                <a:ext cx="1459" cy="403986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6" name="Elbow Connector 75"/>
              <p:cNvCxnSpPr>
                <a:stCxn id="61" idx="3"/>
                <a:endCxn id="78" idx="2"/>
              </p:cNvCxnSpPr>
              <p:nvPr/>
            </p:nvCxnSpPr>
            <p:spPr bwMode="auto">
              <a:xfrm flipV="1">
                <a:off x="9009696" y="3144145"/>
                <a:ext cx="1130960" cy="842249"/>
              </a:xfrm>
              <a:prstGeom prst="bentConnector3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7" name="Straight Arrow Connector 76"/>
              <p:cNvCxnSpPr>
                <a:stCxn id="70" idx="2"/>
                <a:endCxn id="82" idx="0"/>
              </p:cNvCxnSpPr>
              <p:nvPr/>
            </p:nvCxnSpPr>
            <p:spPr bwMode="auto">
              <a:xfrm flipH="1">
                <a:off x="10282201" y="4283113"/>
                <a:ext cx="1459" cy="46258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78" name="Flowchart: Or 77"/>
              <p:cNvSpPr>
                <a:spLocks noChangeAspect="1"/>
              </p:cNvSpPr>
              <p:nvPr/>
            </p:nvSpPr>
            <p:spPr bwMode="auto">
              <a:xfrm>
                <a:off x="10140656" y="3002601"/>
                <a:ext cx="283090" cy="283089"/>
              </a:xfrm>
              <a:prstGeom prst="flowChartOr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0" i="1">
                  <a:latin typeface="Cambria Math" panose="02040503050406030204" pitchFamily="18" charset="0"/>
                </a:endParaRPr>
              </a:p>
            </p:txBody>
          </p:sp>
          <p:grpSp>
            <p:nvGrpSpPr>
              <p:cNvPr id="80" name="Group 79"/>
              <p:cNvGrpSpPr/>
              <p:nvPr/>
            </p:nvGrpSpPr>
            <p:grpSpPr>
              <a:xfrm>
                <a:off x="9716804" y="2219179"/>
                <a:ext cx="1173649" cy="400224"/>
                <a:chOff x="8101402" y="1427962"/>
                <a:chExt cx="1173649" cy="400224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4" name="Round Same Side Corner Rectangle 83"/>
                    <p:cNvSpPr/>
                    <p:nvPr/>
                  </p:nvSpPr>
                  <p:spPr bwMode="auto">
                    <a:xfrm rot="16200000">
                      <a:off x="8255660" y="1273704"/>
                      <a:ext cx="400224" cy="708740"/>
                    </a:xfrm>
                    <a:prstGeom prst="round2SameRect">
                      <a:avLst/>
                    </a:prstGeom>
                    <a:solidFill>
                      <a:schemeClr val="accent2">
                        <a:lumMod val="20000"/>
                        <a:lumOff val="80000"/>
                      </a:schemeClr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vert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6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600" dirty="0"/>
                    </a:p>
                  </p:txBody>
                </p:sp>
              </mc:Choice>
              <mc:Fallback xmlns="">
                <p:sp>
                  <p:nvSpPr>
                    <p:cNvPr id="90" name="Round Same Side Corner Rectangle 8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16200000">
                      <a:off x="8255660" y="1273704"/>
                      <a:ext cx="400224" cy="708740"/>
                    </a:xfrm>
                    <a:prstGeom prst="round2SameRect">
                      <a:avLst/>
                    </a:prstGeom>
                    <a:blipFill rotWithShape="0">
                      <a:blip r:embed="rId23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6" name="Round Same Side Corner Rectangle 85"/>
                    <p:cNvSpPr/>
                    <p:nvPr/>
                  </p:nvSpPr>
                  <p:spPr bwMode="auto">
                    <a:xfrm rot="5400000">
                      <a:off x="8842483" y="1395618"/>
                      <a:ext cx="400223" cy="464913"/>
                    </a:xfrm>
                    <a:prstGeom prst="round2Same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m:rPr>
                                <m:sty m:val="p"/>
                              </m:rPr>
                              <a:rPr lang="nb-NO" sz="1400" i="0" smtClean="0">
                                <a:latin typeface="Cambria Math" panose="02040503050406030204" pitchFamily="18" charset="0"/>
                              </a:rPr>
                              <m:t>p</m:t>
                            </m:r>
                            <m:r>
                              <m:rPr>
                                <m:sty m:val="p"/>
                              </m:rPr>
                              <a:rPr lang="nb-NO" sz="1400" b="0" i="0" smtClean="0">
                                <a:latin typeface="Cambria Math" panose="02040503050406030204" pitchFamily="18" charset="0"/>
                              </a:rPr>
                              <m:t>ad</m:t>
                            </m:r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86" name="Round Same Side Corner Rectangle 8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8842483" y="1395618"/>
                      <a:ext cx="400223" cy="464913"/>
                    </a:xfrm>
                    <a:prstGeom prst="round2SameRect">
                      <a:avLst/>
                    </a:prstGeom>
                    <a:blipFill rotWithShape="0">
                      <a:blip r:embed="rId24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TextBox 81"/>
                  <p:cNvSpPr txBox="1"/>
                  <p:nvPr/>
                </p:nvSpPr>
                <p:spPr>
                  <a:xfrm>
                    <a:off x="10082759" y="4745693"/>
                    <a:ext cx="398883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82" name="TextBox 8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82759" y="4745693"/>
                    <a:ext cx="398883" cy="461665"/>
                  </a:xfrm>
                  <a:prstGeom prst="rect">
                    <a:avLst/>
                  </a:prstGeom>
                  <a:blipFill rotWithShape="0">
                    <a:blip r:embed="rId25"/>
                    <a:stretch>
                      <a:fillRect l="-3333" r="-5000" b="-571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145107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CMAC </a:t>
            </a:r>
            <a:r>
              <a:rPr lang="en-US" dirty="0" err="1"/>
              <a:t>a.k.a</a:t>
            </a:r>
            <a:r>
              <a:rPr lang="en-US" dirty="0"/>
              <a:t> One-key MAC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1358412" y="2122249"/>
            <a:ext cx="4524182" cy="2825057"/>
            <a:chOff x="1358412" y="2122249"/>
            <a:chExt cx="4524182" cy="282505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>
                  <a:off x="1358412" y="2122249"/>
                  <a:ext cx="1044867" cy="368860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58412" y="2122249"/>
                  <a:ext cx="1044867" cy="368860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 b="-3125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>
                  <a:off x="1566164" y="3472108"/>
                  <a:ext cx="629364" cy="546932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66164" y="3472108"/>
                  <a:ext cx="629364" cy="546932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ounded Rectangle 5"/>
                <p:cNvSpPr/>
                <p:nvPr/>
              </p:nvSpPr>
              <p:spPr bwMode="auto">
                <a:xfrm>
                  <a:off x="2847222" y="2122249"/>
                  <a:ext cx="1044867" cy="368860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" name="Rounded 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847222" y="2122249"/>
                  <a:ext cx="1044867" cy="368860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 b="-468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ounded Rectangle 6"/>
                <p:cNvSpPr/>
                <p:nvPr/>
              </p:nvSpPr>
              <p:spPr bwMode="auto">
                <a:xfrm>
                  <a:off x="4336032" y="2122249"/>
                  <a:ext cx="1044867" cy="368860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" name="Rounded 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336032" y="2122249"/>
                  <a:ext cx="1044867" cy="368860"/>
                </a:xfrm>
                <a:prstGeom prst="roundRect">
                  <a:avLst/>
                </a:prstGeom>
                <a:blipFill rotWithShape="0">
                  <a:blip r:embed="rId16"/>
                  <a:stretch>
                    <a:fillRect b="-468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/>
            <p:cNvCxnSpPr>
              <a:stCxn id="4" idx="2"/>
              <a:endCxn id="5" idx="0"/>
            </p:cNvCxnSpPr>
            <p:nvPr/>
          </p:nvCxnSpPr>
          <p:spPr bwMode="auto">
            <a:xfrm>
              <a:off x="1880845" y="2491109"/>
              <a:ext cx="1" cy="98099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/>
            <p:cNvCxnSpPr>
              <a:stCxn id="6" idx="2"/>
              <a:endCxn id="29" idx="0"/>
            </p:cNvCxnSpPr>
            <p:nvPr/>
          </p:nvCxnSpPr>
          <p:spPr bwMode="auto">
            <a:xfrm>
              <a:off x="3369655" y="2491109"/>
              <a:ext cx="312" cy="34776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Arrow Connector 17"/>
            <p:cNvCxnSpPr>
              <a:stCxn id="7" idx="2"/>
              <a:endCxn id="106" idx="0"/>
            </p:cNvCxnSpPr>
            <p:nvPr/>
          </p:nvCxnSpPr>
          <p:spPr bwMode="auto">
            <a:xfrm>
              <a:off x="4858466" y="2491109"/>
              <a:ext cx="0" cy="34776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/>
                <p:nvPr/>
              </p:nvSpPr>
              <p:spPr bwMode="auto">
                <a:xfrm>
                  <a:off x="3054974" y="3472108"/>
                  <a:ext cx="629364" cy="546932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054974" y="3472108"/>
                  <a:ext cx="629364" cy="5469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/>
                <p:cNvSpPr/>
                <p:nvPr/>
              </p:nvSpPr>
              <p:spPr bwMode="auto">
                <a:xfrm>
                  <a:off x="4543783" y="3472108"/>
                  <a:ext cx="629364" cy="546932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9" name="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3783" y="3472108"/>
                  <a:ext cx="629364" cy="5469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Flowchart: Or 28"/>
            <p:cNvSpPr>
              <a:spLocks noChangeAspect="1"/>
            </p:cNvSpPr>
            <p:nvPr/>
          </p:nvSpPr>
          <p:spPr bwMode="auto">
            <a:xfrm>
              <a:off x="3239515" y="2838877"/>
              <a:ext cx="260905" cy="260904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5" name="Elbow Connector 14"/>
            <p:cNvCxnSpPr>
              <a:stCxn id="5" idx="3"/>
              <a:endCxn id="29" idx="2"/>
            </p:cNvCxnSpPr>
            <p:nvPr/>
          </p:nvCxnSpPr>
          <p:spPr bwMode="auto">
            <a:xfrm flipV="1">
              <a:off x="2195527" y="2969328"/>
              <a:ext cx="1043986" cy="776245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/>
            <p:cNvCxnSpPr>
              <a:stCxn id="29" idx="4"/>
              <a:endCxn id="37" idx="0"/>
            </p:cNvCxnSpPr>
            <p:nvPr/>
          </p:nvCxnSpPr>
          <p:spPr bwMode="auto">
            <a:xfrm flipH="1">
              <a:off x="3369657" y="3099781"/>
              <a:ext cx="311" cy="37232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Straight Arrow Connector 46"/>
            <p:cNvCxnSpPr>
              <a:stCxn id="106" idx="4"/>
              <a:endCxn id="39" idx="0"/>
            </p:cNvCxnSpPr>
            <p:nvPr/>
          </p:nvCxnSpPr>
          <p:spPr bwMode="auto">
            <a:xfrm flipH="1">
              <a:off x="4858465" y="3099781"/>
              <a:ext cx="1" cy="37232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Elbow Connector 52"/>
            <p:cNvCxnSpPr>
              <a:stCxn id="37" idx="3"/>
              <a:endCxn id="106" idx="2"/>
            </p:cNvCxnSpPr>
            <p:nvPr/>
          </p:nvCxnSpPr>
          <p:spPr bwMode="auto">
            <a:xfrm flipV="1">
              <a:off x="3684338" y="2969329"/>
              <a:ext cx="1043675" cy="776245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Arrow Connector 39"/>
            <p:cNvCxnSpPr>
              <a:stCxn id="39" idx="2"/>
              <a:endCxn id="94" idx="0"/>
            </p:cNvCxnSpPr>
            <p:nvPr/>
          </p:nvCxnSpPr>
          <p:spPr bwMode="auto">
            <a:xfrm>
              <a:off x="4858465" y="4019040"/>
              <a:ext cx="0" cy="50278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6" name="Flowchart: Or 105"/>
            <p:cNvSpPr>
              <a:spLocks noChangeAspect="1"/>
            </p:cNvSpPr>
            <p:nvPr/>
          </p:nvSpPr>
          <p:spPr bwMode="auto">
            <a:xfrm>
              <a:off x="4728013" y="2838877"/>
              <a:ext cx="260905" cy="260904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TextBox 93"/>
                <p:cNvSpPr txBox="1"/>
                <p:nvPr/>
              </p:nvSpPr>
              <p:spPr>
                <a:xfrm>
                  <a:off x="4674653" y="4521820"/>
                  <a:ext cx="367624" cy="4254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94" name="TextBox 9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4653" y="4521820"/>
                  <a:ext cx="367624" cy="425486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l="-5000" r="-3333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5483711" y="2769273"/>
                  <a:ext cx="39888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0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83711" y="2769273"/>
                  <a:ext cx="398883" cy="400110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Arrow Connector 44"/>
            <p:cNvCxnSpPr>
              <a:stCxn id="44" idx="1"/>
              <a:endCxn id="106" idx="6"/>
            </p:cNvCxnSpPr>
            <p:nvPr/>
          </p:nvCxnSpPr>
          <p:spPr bwMode="auto">
            <a:xfrm flipH="1">
              <a:off x="4988918" y="2969328"/>
              <a:ext cx="49479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562244" y="5279253"/>
                <a:ext cx="20979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279253"/>
                <a:ext cx="2097939" cy="400110"/>
              </a:xfrm>
              <a:prstGeom prst="rect">
                <a:avLst/>
              </a:prstGeom>
              <a:blipFill rotWithShape="0">
                <a:blip r:embed="rId21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1562244" y="5738226"/>
                <a:ext cx="20217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738226"/>
                <a:ext cx="2021740" cy="400110"/>
              </a:xfrm>
              <a:prstGeom prst="rect">
                <a:avLst/>
              </a:prstGeom>
              <a:blipFill rotWithShape="0">
                <a:blip r:embed="rId22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49"/>
          <p:cNvSpPr txBox="1"/>
          <p:nvPr/>
        </p:nvSpPr>
        <p:spPr>
          <a:xfrm>
            <a:off x="5257411" y="5594127"/>
            <a:ext cx="4919241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b="1" dirty="0"/>
              <a:t>Theorem:</a:t>
            </a:r>
            <a:r>
              <a:rPr lang="en-US" b="0" dirty="0"/>
              <a:t> secure for messages of </a:t>
            </a:r>
            <a:r>
              <a:rPr lang="en-US" b="0" i="1" dirty="0"/>
              <a:t>all</a:t>
            </a:r>
            <a:r>
              <a:rPr lang="en-US" dirty="0"/>
              <a:t> lengths</a:t>
            </a:r>
            <a:endParaRPr lang="en-US" b="0" dirty="0"/>
          </a:p>
        </p:txBody>
      </p:sp>
      <p:grpSp>
        <p:nvGrpSpPr>
          <p:cNvPr id="86" name="Group 85"/>
          <p:cNvGrpSpPr/>
          <p:nvPr/>
        </p:nvGrpSpPr>
        <p:grpSpPr>
          <a:xfrm>
            <a:off x="6660303" y="2122249"/>
            <a:ext cx="4518807" cy="2752356"/>
            <a:chOff x="6660303" y="2122249"/>
            <a:chExt cx="4518807" cy="2752356"/>
          </a:xfrm>
        </p:grpSpPr>
        <p:cxnSp>
          <p:nvCxnSpPr>
            <p:cNvPr id="88" name="Straight Arrow Connector 87"/>
            <p:cNvCxnSpPr>
              <a:stCxn id="89" idx="1"/>
              <a:endCxn id="110" idx="6"/>
            </p:cNvCxnSpPr>
            <p:nvPr/>
          </p:nvCxnSpPr>
          <p:spPr bwMode="auto">
            <a:xfrm flipH="1" flipV="1">
              <a:off x="10287290" y="2974218"/>
              <a:ext cx="492937" cy="70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TextBox 88"/>
                <p:cNvSpPr txBox="1"/>
                <p:nvPr/>
              </p:nvSpPr>
              <p:spPr>
                <a:xfrm>
                  <a:off x="10780227" y="2774867"/>
                  <a:ext cx="39888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0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80227" y="2774867"/>
                  <a:ext cx="398883" cy="400110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92" name="Group 91"/>
            <p:cNvGrpSpPr>
              <a:grpSpLocks noChangeAspect="1"/>
            </p:cNvGrpSpPr>
            <p:nvPr/>
          </p:nvGrpSpPr>
          <p:grpSpPr>
            <a:xfrm>
              <a:off x="6660303" y="2122249"/>
              <a:ext cx="4056862" cy="2752356"/>
              <a:chOff x="6485998" y="2219179"/>
              <a:chExt cx="4404455" cy="298817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3" name="Rounded Rectangle 92"/>
                  <p:cNvSpPr/>
                  <p:nvPr/>
                </p:nvSpPr>
                <p:spPr bwMode="auto">
                  <a:xfrm>
                    <a:off x="6485998" y="2225039"/>
                    <a:ext cx="1133711" cy="400224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6" name="Rounded Rectangle 5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485998" y="2225039"/>
                    <a:ext cx="1133711" cy="400224"/>
                  </a:xfrm>
                  <a:prstGeom prst="roundRect">
                    <a:avLst/>
                  </a:prstGeom>
                  <a:blipFill rotWithShape="0">
                    <a:blip r:embed="rId24"/>
                    <a:stretch>
                      <a:fillRect b="-4762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5" name="Rectangle 94"/>
                  <p:cNvSpPr/>
                  <p:nvPr/>
                </p:nvSpPr>
                <p:spPr bwMode="auto">
                  <a:xfrm>
                    <a:off x="6711415" y="3689676"/>
                    <a:ext cx="682879" cy="593437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7" name="Rectangle 5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711415" y="3689676"/>
                    <a:ext cx="682879" cy="593437"/>
                  </a:xfrm>
                  <a:prstGeom prst="rect">
                    <a:avLst/>
                  </a:prstGeom>
                  <a:blipFill rotWithShape="0">
                    <a:blip r:embed="rId25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7" name="Rounded Rectangle 96"/>
                  <p:cNvSpPr/>
                  <p:nvPr/>
                </p:nvSpPr>
                <p:spPr bwMode="auto">
                  <a:xfrm>
                    <a:off x="8101401" y="2225039"/>
                    <a:ext cx="1133711" cy="400224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60" name="Rounded Rectangle 5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101401" y="2225039"/>
                    <a:ext cx="1133711" cy="400224"/>
                  </a:xfrm>
                  <a:prstGeom prst="roundRect">
                    <a:avLst/>
                  </a:prstGeom>
                  <a:blipFill rotWithShape="0">
                    <a:blip r:embed="rId26"/>
                    <a:stretch>
                      <a:fillRect b="-6349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98" name="Straight Arrow Connector 97"/>
              <p:cNvCxnSpPr>
                <a:stCxn id="93" idx="2"/>
                <a:endCxn id="95" idx="0"/>
              </p:cNvCxnSpPr>
              <p:nvPr/>
            </p:nvCxnSpPr>
            <p:spPr bwMode="auto">
              <a:xfrm>
                <a:off x="7052853" y="2625263"/>
                <a:ext cx="1" cy="1064413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9" name="Straight Arrow Connector 98"/>
              <p:cNvCxnSpPr>
                <a:stCxn id="97" idx="2"/>
                <a:endCxn id="103" idx="0"/>
              </p:cNvCxnSpPr>
              <p:nvPr/>
            </p:nvCxnSpPr>
            <p:spPr bwMode="auto">
              <a:xfrm>
                <a:off x="8668256" y="2625263"/>
                <a:ext cx="338" cy="377337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0" name="Straight Arrow Connector 99"/>
              <p:cNvCxnSpPr>
                <a:endCxn id="110" idx="0"/>
              </p:cNvCxnSpPr>
              <p:nvPr/>
            </p:nvCxnSpPr>
            <p:spPr bwMode="auto">
              <a:xfrm>
                <a:off x="10282201" y="2619403"/>
                <a:ext cx="0" cy="383198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1" name="Rectangle 100"/>
                  <p:cNvSpPr/>
                  <p:nvPr/>
                </p:nvSpPr>
                <p:spPr bwMode="auto">
                  <a:xfrm>
                    <a:off x="8326818" y="3689676"/>
                    <a:ext cx="682879" cy="593437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65" name="Rectangle 6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326818" y="3689676"/>
                    <a:ext cx="682879" cy="593437"/>
                  </a:xfrm>
                  <a:prstGeom prst="rect">
                    <a:avLst/>
                  </a:prstGeom>
                  <a:blipFill rotWithShape="0">
                    <a:blip r:embed="rId27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2" name="Rectangle 101"/>
                  <p:cNvSpPr/>
                  <p:nvPr/>
                </p:nvSpPr>
                <p:spPr bwMode="auto">
                  <a:xfrm>
                    <a:off x="9942220" y="3689676"/>
                    <a:ext cx="682879" cy="593437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70" name="Rectangle 6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942220" y="3689676"/>
                    <a:ext cx="682879" cy="593437"/>
                  </a:xfrm>
                  <a:prstGeom prst="rect">
                    <a:avLst/>
                  </a:prstGeom>
                  <a:blipFill rotWithShape="0">
                    <a:blip r:embed="rId28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3" name="Flowchart: Or 102"/>
              <p:cNvSpPr>
                <a:spLocks noChangeAspect="1"/>
              </p:cNvSpPr>
              <p:nvPr/>
            </p:nvSpPr>
            <p:spPr bwMode="auto">
              <a:xfrm>
                <a:off x="8527050" y="3002601"/>
                <a:ext cx="283090" cy="283089"/>
              </a:xfrm>
              <a:prstGeom prst="flowChartOr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104" name="Elbow Connector 103"/>
              <p:cNvCxnSpPr>
                <a:stCxn id="95" idx="3"/>
                <a:endCxn id="103" idx="2"/>
              </p:cNvCxnSpPr>
              <p:nvPr/>
            </p:nvCxnSpPr>
            <p:spPr bwMode="auto">
              <a:xfrm flipV="1">
                <a:off x="7394293" y="3144145"/>
                <a:ext cx="1132756" cy="842249"/>
              </a:xfrm>
              <a:prstGeom prst="bentConnector3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5" name="Straight Arrow Connector 104"/>
              <p:cNvCxnSpPr>
                <a:stCxn id="103" idx="4"/>
                <a:endCxn id="101" idx="0"/>
              </p:cNvCxnSpPr>
              <p:nvPr/>
            </p:nvCxnSpPr>
            <p:spPr bwMode="auto">
              <a:xfrm flipH="1">
                <a:off x="8668258" y="3285690"/>
                <a:ext cx="337" cy="403986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7" name="Straight Arrow Connector 106"/>
              <p:cNvCxnSpPr>
                <a:stCxn id="110" idx="4"/>
                <a:endCxn id="102" idx="0"/>
              </p:cNvCxnSpPr>
              <p:nvPr/>
            </p:nvCxnSpPr>
            <p:spPr bwMode="auto">
              <a:xfrm>
                <a:off x="10282201" y="3285690"/>
                <a:ext cx="1459" cy="403986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8" name="Elbow Connector 107"/>
              <p:cNvCxnSpPr>
                <a:stCxn id="101" idx="3"/>
                <a:endCxn id="110" idx="2"/>
              </p:cNvCxnSpPr>
              <p:nvPr/>
            </p:nvCxnSpPr>
            <p:spPr bwMode="auto">
              <a:xfrm flipV="1">
                <a:off x="9009696" y="3144145"/>
                <a:ext cx="1130960" cy="842249"/>
              </a:xfrm>
              <a:prstGeom prst="bentConnector3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9" name="Straight Arrow Connector 108"/>
              <p:cNvCxnSpPr>
                <a:stCxn id="102" idx="2"/>
                <a:endCxn id="112" idx="0"/>
              </p:cNvCxnSpPr>
              <p:nvPr/>
            </p:nvCxnSpPr>
            <p:spPr bwMode="auto">
              <a:xfrm flipH="1">
                <a:off x="10282201" y="4283113"/>
                <a:ext cx="1459" cy="46258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10" name="Flowchart: Or 109"/>
              <p:cNvSpPr>
                <a:spLocks noChangeAspect="1"/>
              </p:cNvSpPr>
              <p:nvPr/>
            </p:nvSpPr>
            <p:spPr bwMode="auto">
              <a:xfrm>
                <a:off x="10140656" y="3002601"/>
                <a:ext cx="283090" cy="283089"/>
              </a:xfrm>
              <a:prstGeom prst="flowChartOr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0" i="1">
                  <a:latin typeface="Cambria Math" panose="02040503050406030204" pitchFamily="18" charset="0"/>
                </a:endParaRPr>
              </a:p>
            </p:txBody>
          </p:sp>
          <p:grpSp>
            <p:nvGrpSpPr>
              <p:cNvPr id="111" name="Group 110"/>
              <p:cNvGrpSpPr/>
              <p:nvPr/>
            </p:nvGrpSpPr>
            <p:grpSpPr>
              <a:xfrm>
                <a:off x="9716804" y="2219179"/>
                <a:ext cx="1173649" cy="400224"/>
                <a:chOff x="8101402" y="1427962"/>
                <a:chExt cx="1173649" cy="400224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3" name="Round Same Side Corner Rectangle 112"/>
                    <p:cNvSpPr/>
                    <p:nvPr/>
                  </p:nvSpPr>
                  <p:spPr bwMode="auto">
                    <a:xfrm rot="16200000">
                      <a:off x="8255660" y="1273704"/>
                      <a:ext cx="400224" cy="708740"/>
                    </a:xfrm>
                    <a:prstGeom prst="round2SameRect">
                      <a:avLst/>
                    </a:prstGeom>
                    <a:solidFill>
                      <a:schemeClr val="accent2">
                        <a:lumMod val="20000"/>
                        <a:lumOff val="80000"/>
                      </a:schemeClr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vert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6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600" dirty="0"/>
                    </a:p>
                  </p:txBody>
                </p:sp>
              </mc:Choice>
              <mc:Fallback xmlns="">
                <p:sp>
                  <p:nvSpPr>
                    <p:cNvPr id="90" name="Round Same Side Corner Rectangle 8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16200000">
                      <a:off x="8255660" y="1273704"/>
                      <a:ext cx="400224" cy="708740"/>
                    </a:xfrm>
                    <a:prstGeom prst="round2SameRect">
                      <a:avLst/>
                    </a:prstGeom>
                    <a:blipFill rotWithShape="0">
                      <a:blip r:embed="rId29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4" name="Round Same Side Corner Rectangle 113"/>
                    <p:cNvSpPr/>
                    <p:nvPr/>
                  </p:nvSpPr>
                  <p:spPr bwMode="auto">
                    <a:xfrm rot="5400000">
                      <a:off x="8842483" y="1395618"/>
                      <a:ext cx="400223" cy="464913"/>
                    </a:xfrm>
                    <a:prstGeom prst="round2Same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m:rPr>
                                <m:sty m:val="p"/>
                              </m:rPr>
                              <a:rPr lang="nb-NO" sz="1400" i="0" smtClean="0">
                                <a:latin typeface="Cambria Math" panose="02040503050406030204" pitchFamily="18" charset="0"/>
                              </a:rPr>
                              <m:t>p</m:t>
                            </m:r>
                            <m:r>
                              <m:rPr>
                                <m:sty m:val="p"/>
                              </m:rPr>
                              <a:rPr lang="nb-NO" sz="1400" b="0" i="0" smtClean="0">
                                <a:latin typeface="Cambria Math" panose="02040503050406030204" pitchFamily="18" charset="0"/>
                              </a:rPr>
                              <m:t>ad</m:t>
                            </m:r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114" name="Round Same Side Corner Rectangle 11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8842483" y="1395618"/>
                      <a:ext cx="400223" cy="464913"/>
                    </a:xfrm>
                    <a:prstGeom prst="round2SameRect">
                      <a:avLst/>
                    </a:prstGeom>
                    <a:blipFill rotWithShape="0">
                      <a:blip r:embed="rId30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2" name="TextBox 111"/>
                  <p:cNvSpPr txBox="1"/>
                  <p:nvPr/>
                </p:nvSpPr>
                <p:spPr>
                  <a:xfrm>
                    <a:off x="10082759" y="4745693"/>
                    <a:ext cx="398883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82" name="TextBox 8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82759" y="4745693"/>
                    <a:ext cx="398883" cy="461665"/>
                  </a:xfrm>
                  <a:prstGeom prst="rect">
                    <a:avLst/>
                  </a:prstGeom>
                  <a:blipFill rotWithShape="0">
                    <a:blip r:embed="rId31"/>
                    <a:stretch>
                      <a:fillRect l="-3333" r="-5000" b="-571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2853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b="1" dirty="0"/>
                  <a:t>Theorem: </a:t>
                </a:r>
                <a:r>
                  <a:rPr lang="en-US" sz="2000" dirty="0"/>
                  <a:t>UF-CMA </a:t>
                </a:r>
                <a:r>
                  <a:rPr lang="en-US" dirty="0"/>
                  <a:t>secure 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b="1" dirty="0"/>
                  <a:t> </a:t>
                </a:r>
                <a:r>
                  <a:rPr lang="en-US" sz="2000" dirty="0"/>
                  <a:t>is a secure PRP</a:t>
                </a:r>
                <a:endParaRPr lang="en-US" sz="2000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1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/>
                  <a:t>-call per message block + 1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/>
                  <a:t>-call to derive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 marL="0" indent="0"/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Fully sequential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Cannot utilize parallel AES cores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Only one key</a:t>
                </a:r>
              </a:p>
              <a:p>
                <a:pPr marL="0" indent="0"/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Standardized by NIST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Widely used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437865" y="5605363"/>
                <a:ext cx="163930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nb-NO" sz="1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7865" y="5605363"/>
                <a:ext cx="1639306" cy="27699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437865" y="5920086"/>
                <a:ext cx="14739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7865" y="5920086"/>
                <a:ext cx="1473937" cy="27699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8779274" y="3674048"/>
            <a:ext cx="2667682" cy="1674452"/>
            <a:chOff x="6660303" y="2122249"/>
            <a:chExt cx="4569607" cy="286825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ounded Rectangle 11"/>
                <p:cNvSpPr/>
                <p:nvPr/>
              </p:nvSpPr>
              <p:spPr bwMode="auto">
                <a:xfrm>
                  <a:off x="6660303" y="2127647"/>
                  <a:ext cx="1044240" cy="36863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2" name="Rounded 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60303" y="2127647"/>
                  <a:ext cx="1044240" cy="368639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 b="-2632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 bwMode="auto">
                <a:xfrm>
                  <a:off x="6867930" y="3476697"/>
                  <a:ext cx="628987" cy="54660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67930" y="3476697"/>
                  <a:ext cx="628987" cy="54660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ounded Rectangle 13"/>
                <p:cNvSpPr/>
                <p:nvPr/>
              </p:nvSpPr>
              <p:spPr bwMode="auto">
                <a:xfrm>
                  <a:off x="8148221" y="2127647"/>
                  <a:ext cx="1044240" cy="36863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4" name="Rounded 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48221" y="2127647"/>
                  <a:ext cx="1044240" cy="368639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 b="-2632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/>
            <p:cNvCxnSpPr>
              <a:stCxn id="12" idx="2"/>
              <a:endCxn id="13" idx="0"/>
            </p:cNvCxnSpPr>
            <p:nvPr/>
          </p:nvCxnSpPr>
          <p:spPr bwMode="auto">
            <a:xfrm>
              <a:off x="7182423" y="2496285"/>
              <a:ext cx="1" cy="98041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>
              <a:stCxn id="14" idx="2"/>
              <a:endCxn id="20" idx="0"/>
            </p:cNvCxnSpPr>
            <p:nvPr/>
          </p:nvCxnSpPr>
          <p:spPr bwMode="auto">
            <a:xfrm>
              <a:off x="8670340" y="2496285"/>
              <a:ext cx="311" cy="34755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/>
            <p:cNvCxnSpPr>
              <a:endCxn id="26" idx="0"/>
            </p:cNvCxnSpPr>
            <p:nvPr/>
          </p:nvCxnSpPr>
          <p:spPr bwMode="auto">
            <a:xfrm>
              <a:off x="10176652" y="2490888"/>
              <a:ext cx="1" cy="35295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/>
                <p:cNvSpPr/>
                <p:nvPr/>
              </p:nvSpPr>
              <p:spPr bwMode="auto">
                <a:xfrm>
                  <a:off x="8355848" y="3476697"/>
                  <a:ext cx="628987" cy="54660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8" name="Rectangle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55848" y="3476697"/>
                  <a:ext cx="628987" cy="54660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/>
                <p:cNvSpPr/>
                <p:nvPr/>
              </p:nvSpPr>
              <p:spPr bwMode="auto">
                <a:xfrm>
                  <a:off x="9862159" y="3476697"/>
                  <a:ext cx="628987" cy="54660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9" name="Rectangle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862159" y="3476697"/>
                  <a:ext cx="628987" cy="54660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Flowchart: Or 19"/>
            <p:cNvSpPr>
              <a:spLocks noChangeAspect="1"/>
            </p:cNvSpPr>
            <p:nvPr/>
          </p:nvSpPr>
          <p:spPr bwMode="auto">
            <a:xfrm>
              <a:off x="8540278" y="2843844"/>
              <a:ext cx="260749" cy="26074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1" name="Elbow Connector 20"/>
            <p:cNvCxnSpPr>
              <a:stCxn id="13" idx="3"/>
              <a:endCxn id="20" idx="2"/>
            </p:cNvCxnSpPr>
            <p:nvPr/>
          </p:nvCxnSpPr>
          <p:spPr bwMode="auto">
            <a:xfrm flipV="1">
              <a:off x="7496917" y="2974218"/>
              <a:ext cx="1043361" cy="775780"/>
            </a:xfrm>
            <a:prstGeom prst="bentConnector3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Arrow Connector 21"/>
            <p:cNvCxnSpPr>
              <a:stCxn id="20" idx="4"/>
              <a:endCxn id="18" idx="0"/>
            </p:cNvCxnSpPr>
            <p:nvPr/>
          </p:nvCxnSpPr>
          <p:spPr bwMode="auto">
            <a:xfrm flipH="1">
              <a:off x="8670342" y="3104592"/>
              <a:ext cx="310" cy="37210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Arrow Connector 22"/>
            <p:cNvCxnSpPr>
              <a:stCxn id="26" idx="4"/>
              <a:endCxn id="19" idx="0"/>
            </p:cNvCxnSpPr>
            <p:nvPr/>
          </p:nvCxnSpPr>
          <p:spPr bwMode="auto">
            <a:xfrm>
              <a:off x="10176653" y="3104592"/>
              <a:ext cx="0" cy="37210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Elbow Connector 23"/>
            <p:cNvCxnSpPr>
              <a:stCxn id="18" idx="3"/>
              <a:endCxn id="26" idx="2"/>
            </p:cNvCxnSpPr>
            <p:nvPr/>
          </p:nvCxnSpPr>
          <p:spPr bwMode="auto">
            <a:xfrm flipV="1">
              <a:off x="8984835" y="2974218"/>
              <a:ext cx="1061443" cy="775781"/>
            </a:xfrm>
            <a:prstGeom prst="bentConnector3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/>
            <p:cNvCxnSpPr>
              <a:stCxn id="19" idx="2"/>
              <a:endCxn id="28" idx="0"/>
            </p:cNvCxnSpPr>
            <p:nvPr/>
          </p:nvCxnSpPr>
          <p:spPr bwMode="auto">
            <a:xfrm flipH="1">
              <a:off x="10176652" y="4023302"/>
              <a:ext cx="2" cy="43999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6" name="Flowchart: Or 25"/>
            <p:cNvSpPr>
              <a:spLocks noChangeAspect="1"/>
            </p:cNvSpPr>
            <p:nvPr/>
          </p:nvSpPr>
          <p:spPr bwMode="auto">
            <a:xfrm>
              <a:off x="10046278" y="2843844"/>
              <a:ext cx="260749" cy="26074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9636139" y="2122249"/>
              <a:ext cx="1081026" cy="368639"/>
              <a:chOff x="8101402" y="1427962"/>
              <a:chExt cx="1173649" cy="40022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Round Same Side Corner Rectangle 30"/>
                  <p:cNvSpPr/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05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1050" dirty="0"/>
                  </a:p>
                </p:txBody>
              </p:sp>
            </mc:Choice>
            <mc:Fallback xmlns="">
              <p:sp>
                <p:nvSpPr>
                  <p:cNvPr id="31" name="Round Same Side Corner Rectangle 3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Round Same Side Corner Rectangle 31"/>
                  <p:cNvSpPr/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8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nb-NO" sz="80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nb-NO" sz="800" b="0" i="0" smtClean="0">
                              <a:latin typeface="Cambria Math" panose="02040503050406030204" pitchFamily="18" charset="0"/>
                            </a:rPr>
                            <m:t>ad</m:t>
                          </m:r>
                        </m:oMath>
                      </m:oMathPara>
                    </a14:m>
                    <a:endParaRPr lang="en-US" sz="800" dirty="0"/>
                  </a:p>
                </p:txBody>
              </p:sp>
            </mc:Choice>
            <mc:Fallback xmlns="">
              <p:sp>
                <p:nvSpPr>
                  <p:cNvPr id="32" name="Round Same Side Corner Rectangle 3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9927555" y="4463295"/>
                  <a:ext cx="498194" cy="527207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27555" y="4463295"/>
                  <a:ext cx="498194" cy="527207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9" name="Straight Arrow Connector 28"/>
            <p:cNvCxnSpPr>
              <a:stCxn id="30" idx="1"/>
              <a:endCxn id="26" idx="6"/>
            </p:cNvCxnSpPr>
            <p:nvPr/>
          </p:nvCxnSpPr>
          <p:spPr bwMode="auto">
            <a:xfrm flipH="1">
              <a:off x="10307027" y="2974217"/>
              <a:ext cx="524000" cy="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0831027" y="2736974"/>
                  <a:ext cx="398883" cy="474486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12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31027" y="2736974"/>
                  <a:ext cx="398883" cy="47448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r="-7895"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4" name="Group 53"/>
          <p:cNvGrpSpPr>
            <a:grpSpLocks noChangeAspect="1"/>
          </p:cNvGrpSpPr>
          <p:nvPr/>
        </p:nvGrpSpPr>
        <p:grpSpPr>
          <a:xfrm>
            <a:off x="8779274" y="1553901"/>
            <a:ext cx="2667682" cy="1674453"/>
            <a:chOff x="6660303" y="2122247"/>
            <a:chExt cx="4569607" cy="286825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ounded Rectangle 54"/>
                <p:cNvSpPr/>
                <p:nvPr/>
              </p:nvSpPr>
              <p:spPr bwMode="auto">
                <a:xfrm>
                  <a:off x="6660303" y="2127647"/>
                  <a:ext cx="1044240" cy="36863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55" name="Rounded 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60303" y="2127647"/>
                  <a:ext cx="1044240" cy="368639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 b="-2632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/>
                <p:cNvSpPr/>
                <p:nvPr/>
              </p:nvSpPr>
              <p:spPr bwMode="auto">
                <a:xfrm>
                  <a:off x="6867930" y="3476697"/>
                  <a:ext cx="628987" cy="54660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56" name="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67930" y="3476697"/>
                  <a:ext cx="628987" cy="546604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ounded Rectangle 56"/>
                <p:cNvSpPr/>
                <p:nvPr/>
              </p:nvSpPr>
              <p:spPr bwMode="auto">
                <a:xfrm>
                  <a:off x="8148221" y="2127647"/>
                  <a:ext cx="1044240" cy="36863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57" name="Rounded 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48221" y="2127647"/>
                  <a:ext cx="1044240" cy="368639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 b="-2632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8" name="Straight Arrow Connector 57"/>
            <p:cNvCxnSpPr>
              <a:stCxn id="55" idx="2"/>
              <a:endCxn id="56" idx="0"/>
            </p:cNvCxnSpPr>
            <p:nvPr/>
          </p:nvCxnSpPr>
          <p:spPr bwMode="auto">
            <a:xfrm>
              <a:off x="7182423" y="2496285"/>
              <a:ext cx="1" cy="98041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Arrow Connector 58"/>
            <p:cNvCxnSpPr>
              <a:stCxn id="57" idx="2"/>
              <a:endCxn id="63" idx="0"/>
            </p:cNvCxnSpPr>
            <p:nvPr/>
          </p:nvCxnSpPr>
          <p:spPr bwMode="auto">
            <a:xfrm>
              <a:off x="8670340" y="2496285"/>
              <a:ext cx="311" cy="34755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Arrow Connector 59"/>
            <p:cNvCxnSpPr>
              <a:stCxn id="74" idx="1"/>
              <a:endCxn id="69" idx="0"/>
            </p:cNvCxnSpPr>
            <p:nvPr/>
          </p:nvCxnSpPr>
          <p:spPr bwMode="auto">
            <a:xfrm>
              <a:off x="10176653" y="2490886"/>
              <a:ext cx="0" cy="35295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Rectangle 60"/>
                <p:cNvSpPr/>
                <p:nvPr/>
              </p:nvSpPr>
              <p:spPr bwMode="auto">
                <a:xfrm>
                  <a:off x="8355848" y="3476697"/>
                  <a:ext cx="628987" cy="54660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61" name="Rectangle 6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55848" y="3476697"/>
                  <a:ext cx="628987" cy="546604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/>
                <p:cNvSpPr/>
                <p:nvPr/>
              </p:nvSpPr>
              <p:spPr bwMode="auto">
                <a:xfrm>
                  <a:off x="9862159" y="3476697"/>
                  <a:ext cx="628987" cy="54660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62" name="Rectangle 6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862159" y="3476697"/>
                  <a:ext cx="628987" cy="546604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3" name="Flowchart: Or 62"/>
            <p:cNvSpPr>
              <a:spLocks noChangeAspect="1"/>
            </p:cNvSpPr>
            <p:nvPr/>
          </p:nvSpPr>
          <p:spPr bwMode="auto">
            <a:xfrm>
              <a:off x="8540278" y="2843844"/>
              <a:ext cx="260749" cy="26074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64" name="Elbow Connector 63"/>
            <p:cNvCxnSpPr>
              <a:stCxn id="56" idx="3"/>
              <a:endCxn id="63" idx="2"/>
            </p:cNvCxnSpPr>
            <p:nvPr/>
          </p:nvCxnSpPr>
          <p:spPr bwMode="auto">
            <a:xfrm flipV="1">
              <a:off x="7496917" y="2974218"/>
              <a:ext cx="1043361" cy="775780"/>
            </a:xfrm>
            <a:prstGeom prst="bentConnector3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64"/>
            <p:cNvCxnSpPr>
              <a:stCxn id="63" idx="4"/>
              <a:endCxn id="61" idx="0"/>
            </p:cNvCxnSpPr>
            <p:nvPr/>
          </p:nvCxnSpPr>
          <p:spPr bwMode="auto">
            <a:xfrm flipH="1">
              <a:off x="8670342" y="3104592"/>
              <a:ext cx="310" cy="37210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Straight Arrow Connector 65"/>
            <p:cNvCxnSpPr>
              <a:stCxn id="69" idx="4"/>
              <a:endCxn id="62" idx="0"/>
            </p:cNvCxnSpPr>
            <p:nvPr/>
          </p:nvCxnSpPr>
          <p:spPr bwMode="auto">
            <a:xfrm>
              <a:off x="10176653" y="3104592"/>
              <a:ext cx="0" cy="37210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Elbow Connector 66"/>
            <p:cNvCxnSpPr>
              <a:stCxn id="61" idx="3"/>
              <a:endCxn id="69" idx="2"/>
            </p:cNvCxnSpPr>
            <p:nvPr/>
          </p:nvCxnSpPr>
          <p:spPr bwMode="auto">
            <a:xfrm flipV="1">
              <a:off x="8984835" y="2974218"/>
              <a:ext cx="1061443" cy="775781"/>
            </a:xfrm>
            <a:prstGeom prst="bentConnector3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Straight Arrow Connector 67"/>
            <p:cNvCxnSpPr>
              <a:stCxn id="62" idx="2"/>
              <a:endCxn id="71" idx="0"/>
            </p:cNvCxnSpPr>
            <p:nvPr/>
          </p:nvCxnSpPr>
          <p:spPr bwMode="auto">
            <a:xfrm flipH="1">
              <a:off x="10176652" y="4023302"/>
              <a:ext cx="2" cy="43999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9" name="Flowchart: Or 68"/>
            <p:cNvSpPr>
              <a:spLocks noChangeAspect="1"/>
            </p:cNvSpPr>
            <p:nvPr/>
          </p:nvSpPr>
          <p:spPr bwMode="auto">
            <a:xfrm>
              <a:off x="10046278" y="2843844"/>
              <a:ext cx="260749" cy="26074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Rounded Rectangle 73"/>
                <p:cNvSpPr/>
                <p:nvPr/>
              </p:nvSpPr>
              <p:spPr bwMode="auto">
                <a:xfrm rot="16200000">
                  <a:off x="9992332" y="1766053"/>
                  <a:ext cx="368639" cy="1081028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5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74" name="Rounded Rectangle 7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9992332" y="1766053"/>
                  <a:ext cx="368639" cy="1081028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/>
                <p:cNvSpPr txBox="1"/>
                <p:nvPr/>
              </p:nvSpPr>
              <p:spPr>
                <a:xfrm>
                  <a:off x="9927555" y="4463295"/>
                  <a:ext cx="498194" cy="527207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1" name="TextBox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27555" y="4463295"/>
                  <a:ext cx="498194" cy="52720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2" name="Straight Arrow Connector 71"/>
            <p:cNvCxnSpPr>
              <a:stCxn id="73" idx="1"/>
              <a:endCxn id="69" idx="6"/>
            </p:cNvCxnSpPr>
            <p:nvPr/>
          </p:nvCxnSpPr>
          <p:spPr bwMode="auto">
            <a:xfrm flipH="1">
              <a:off x="10307027" y="2974217"/>
              <a:ext cx="524000" cy="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/>
                <p:cNvSpPr txBox="1"/>
                <p:nvPr/>
              </p:nvSpPr>
              <p:spPr>
                <a:xfrm>
                  <a:off x="10831027" y="2736974"/>
                  <a:ext cx="398883" cy="474486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12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73" name="TextBox 7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31027" y="2736974"/>
                  <a:ext cx="398883" cy="474486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r="-7895"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91710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CMAC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Example: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AES</m:t>
                    </m:r>
                  </m:oMath>
                </a14:m>
                <a:r>
                  <a:rPr lang="en-US" sz="1800" dirty="0"/>
                  <a:t>   (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=128)</m:t>
                    </m:r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b="0" dirty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sz="1800" b="0" dirty="0"/>
                  <a:t>-queries: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≈1</m:t>
                    </m:r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trillion queries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dirty="0"/>
                  <a:t>Max blocks per message: 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ℓ=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≈16 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kB</m:t>
                    </m:r>
                  </m:oMath>
                </a14:m>
                <a:r>
                  <a:rPr lang="nb-NO" sz="1800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dirty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sz="1800" dirty="0"/>
                  <a:t>-queries: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sup>
                    </m:sSup>
                  </m:oMath>
                </a14:m>
                <a:endParaRPr lang="nb-NO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prp</m:t>
                        </m:r>
                      </m:sup>
                    </m:sSubSup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517819" y="5502932"/>
                <a:ext cx="673639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474663" lvl="1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AES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˗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5⋅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3+10+80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35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819" y="5502932"/>
                <a:ext cx="6736396" cy="64633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4"/>
              <p:cNvSpPr txBox="1">
                <a:spLocks/>
              </p:cNvSpPr>
              <p:nvPr/>
            </p:nvSpPr>
            <p:spPr bwMode="auto">
              <a:xfrm>
                <a:off x="623392" y="1080848"/>
                <a:ext cx="11049799" cy="1900891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Theorem: </a:t>
                </a:r>
                <a:r>
                  <a:rPr lang="nb-NO" dirty="0"/>
                  <a:t>F</a:t>
                </a:r>
                <a:r>
                  <a:rPr lang="nb-NO" b="0" dirty="0"/>
                  <a:t>or </a:t>
                </a:r>
                <a:r>
                  <a:rPr lang="nb-NO" b="0" i="1" dirty="0"/>
                  <a:t>any</a:t>
                </a:r>
                <a:r>
                  <a:rPr lang="nb-NO" b="0" dirty="0"/>
                  <a:t> UF-CMA adversary making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cap="small" dirty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b="0" dirty="0"/>
                  <a:t>-queries (</a:t>
                </a:r>
                <a:r>
                  <a:rPr lang="nb-NO" dirty="0"/>
                  <a:t>each having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nb-NO" b="0" dirty="0"/>
                  <a:t> blocks), 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cap="small" dirty="0" smtClean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b="0" dirty="0"/>
                  <a:t>-queries, there is a PRP-adversary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b="0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dirty="0"/>
              </a:p>
              <a:p>
                <a:pPr indent="0" algn="ctr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nor/>
                        </m:rPr>
                        <a:rPr lang="nb-NO" dirty="0" smtClean="0"/>
                        <m:t> 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prp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5⋅ℓ⋅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080848"/>
                <a:ext cx="11049799" cy="1900891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409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CMAC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Example: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sz="1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DES</m:t>
                    </m:r>
                  </m:oMath>
                </a14:m>
                <a:r>
                  <a:rPr lang="en-US" sz="1800" dirty="0"/>
                  <a:t>   (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=64)</m:t>
                    </m:r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b="0" dirty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sz="1800" b="0" dirty="0"/>
                  <a:t>-queries: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≈1</m:t>
                    </m:r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trillion queries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dirty="0"/>
                  <a:t>Max blocks per message: 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ℓ=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≈16 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kB</m:t>
                    </m:r>
                  </m:oMath>
                </a14:m>
                <a:r>
                  <a:rPr lang="nb-NO" sz="1800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dirty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sz="1800" dirty="0"/>
                  <a:t>-queries: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sup>
                    </m:sSup>
                  </m:oMath>
                </a14:m>
                <a:endParaRPr lang="nb-NO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prp</m:t>
                        </m:r>
                      </m:sup>
                    </m:sSubSup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Explosion 1 7"/>
              <p:cNvSpPr/>
              <p:nvPr/>
            </p:nvSpPr>
            <p:spPr bwMode="auto">
              <a:xfrm>
                <a:off x="9614810" y="3926638"/>
                <a:ext cx="1863177" cy="1523032"/>
              </a:xfrm>
              <a:prstGeom prst="irregularSeal1">
                <a:avLst/>
              </a:prstGeom>
              <a:solidFill>
                <a:srgbClr val="FF858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/>
                  <a:t>Prob.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US" sz="1400" b="1" dirty="0"/>
                  <a:t>!</a:t>
                </a:r>
              </a:p>
            </p:txBody>
          </p:sp>
        </mc:Choice>
        <mc:Fallback xmlns="">
          <p:sp>
            <p:nvSpPr>
              <p:cNvPr id="8" name="Explosion 1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614810" y="3926638"/>
                <a:ext cx="1863177" cy="1523032"/>
              </a:xfrm>
              <a:prstGeom prst="irregularSeal1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ontent Placeholder 4"/>
              <p:cNvSpPr txBox="1">
                <a:spLocks/>
              </p:cNvSpPr>
              <p:nvPr/>
            </p:nvSpPr>
            <p:spPr bwMode="auto">
              <a:xfrm>
                <a:off x="623392" y="1080848"/>
                <a:ext cx="11049799" cy="1900891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Theorem: </a:t>
                </a:r>
                <a:r>
                  <a:rPr lang="nb-NO" dirty="0"/>
                  <a:t>F</a:t>
                </a:r>
                <a:r>
                  <a:rPr lang="nb-NO" dirty="0"/>
                  <a:t>or </a:t>
                </a:r>
                <a:r>
                  <a:rPr lang="nb-NO" i="1" dirty="0"/>
                  <a:t>any</a:t>
                </a:r>
                <a:r>
                  <a:rPr lang="nb-NO" dirty="0"/>
                  <a:t> UF-CMA adversary making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cap="small" dirty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dirty="0"/>
                  <a:t>-queries (each having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nb-NO" dirty="0"/>
                  <a:t> blocks), and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cap="small" dirty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dirty="0"/>
                  <a:t>-queries, there is a PRP-adversary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dirty="0"/>
              </a:p>
              <a:p>
                <a:pPr indent="0" algn="ctr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nor/>
                        </m:rPr>
                        <a:rPr lang="nb-NO" dirty="0" smtClean="0"/>
                        <m:t> 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prp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5⋅ℓ⋅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9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080848"/>
                <a:ext cx="11049799" cy="1900891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517819" y="5502932"/>
                <a:ext cx="652332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474663" lvl="1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DES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˗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5⋅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sup>
                          </m:sSup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3+10+80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29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819" y="5502932"/>
                <a:ext cx="6523324" cy="64633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543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CMAC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Example: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sz="1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DES</m:t>
                    </m:r>
                  </m:oMath>
                </a14:m>
                <a:r>
                  <a:rPr lang="en-US" sz="1800" dirty="0"/>
                  <a:t>   (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=64)</m:t>
                    </m:r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b="0" dirty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sz="1800" b="0" dirty="0"/>
                  <a:t>-queries: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65 000 </m:t>
                    </m:r>
                  </m:oMath>
                </a14:m>
                <a:r>
                  <a:rPr lang="en-US" sz="1800" dirty="0"/>
                  <a:t>queries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dirty="0"/>
                  <a:t>Max blocks per message: 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ℓ=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≈16 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kB</m:t>
                    </m:r>
                  </m:oMath>
                </a14:m>
                <a:r>
                  <a:rPr lang="nb-NO" sz="1800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dirty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sz="1800" dirty="0"/>
                  <a:t>-queries: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sup>
                    </m:sSup>
                  </m:oMath>
                </a14:m>
                <a:endParaRPr lang="nb-NO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prp</m:t>
                        </m:r>
                      </m:sup>
                    </m:sSubSup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ontent Placeholder 4"/>
              <p:cNvSpPr txBox="1">
                <a:spLocks/>
              </p:cNvSpPr>
              <p:nvPr/>
            </p:nvSpPr>
            <p:spPr bwMode="auto">
              <a:xfrm>
                <a:off x="623392" y="1080848"/>
                <a:ext cx="11049799" cy="1900891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Theorem: </a:t>
                </a:r>
                <a:r>
                  <a:rPr lang="nb-NO" dirty="0"/>
                  <a:t>F</a:t>
                </a:r>
                <a:r>
                  <a:rPr lang="nb-NO" dirty="0"/>
                  <a:t>or </a:t>
                </a:r>
                <a:r>
                  <a:rPr lang="nb-NO" i="1" dirty="0"/>
                  <a:t>any</a:t>
                </a:r>
                <a:r>
                  <a:rPr lang="nb-NO" dirty="0"/>
                  <a:t> UF-CMA adversary making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cap="small" dirty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dirty="0"/>
                  <a:t>-queries (each having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nb-NO" dirty="0"/>
                  <a:t> blocks), and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cap="small" dirty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dirty="0"/>
                  <a:t>-queries, there is a PRP-adversary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dirty="0"/>
              </a:p>
              <a:p>
                <a:pPr indent="0" algn="ctr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nor/>
                        </m:rPr>
                        <a:rPr lang="nb-NO" dirty="0" smtClean="0"/>
                        <m:t> 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prp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5⋅ℓ⋅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080848"/>
                <a:ext cx="11049799" cy="1900891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517819" y="5539830"/>
                <a:ext cx="2965748" cy="610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474663" lvl="1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DES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˗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19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819" y="5539830"/>
                <a:ext cx="2965748" cy="61093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4847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PMAC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2" name="TextBox 141"/>
              <p:cNvSpPr txBox="1"/>
              <p:nvPr/>
            </p:nvSpPr>
            <p:spPr>
              <a:xfrm>
                <a:off x="997441" y="4883409"/>
                <a:ext cx="31418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42" name="TextBox 1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441" y="4883409"/>
                <a:ext cx="3141888" cy="400110"/>
              </a:xfrm>
              <a:prstGeom prst="rect">
                <a:avLst/>
              </a:prstGeom>
              <a:blipFill rotWithShape="0">
                <a:blip r:embed="rId2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TextBox 142"/>
              <p:cNvSpPr txBox="1"/>
              <p:nvPr/>
            </p:nvSpPr>
            <p:spPr>
              <a:xfrm>
                <a:off x="1773893" y="5425952"/>
                <a:ext cx="31418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>
                    <a:solidFill>
                      <a:srgbClr val="C00000"/>
                    </a:solidFill>
                  </a:rPr>
                  <a:t> </a:t>
                </a:r>
                <a:r>
                  <a:rPr lang="en-US" sz="2000" dirty="0"/>
                  <a:t>Gray codes</a:t>
                </a:r>
              </a:p>
            </p:txBody>
          </p:sp>
        </mc:Choice>
        <mc:Fallback xmlns="">
          <p:sp>
            <p:nvSpPr>
              <p:cNvPr id="143" name="TextBox 1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3893" y="5425952"/>
                <a:ext cx="3141888" cy="400110"/>
              </a:xfrm>
              <a:prstGeom prst="rect">
                <a:avLst/>
              </a:prstGeom>
              <a:blipFill rotWithShape="0">
                <a:blip r:embed="rId3"/>
                <a:stretch>
                  <a:fillRect t="-6061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ounded Rectangle 67"/>
              <p:cNvSpPr/>
              <p:nvPr/>
            </p:nvSpPr>
            <p:spPr bwMode="auto">
              <a:xfrm>
                <a:off x="8704745" y="1694601"/>
                <a:ext cx="929794" cy="342534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8" name="Rounded Rectangle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04745" y="1694601"/>
                <a:ext cx="929794" cy="342534"/>
              </a:xfrm>
              <a:prstGeom prst="roundRect">
                <a:avLst/>
              </a:prstGeom>
              <a:blipFill rotWithShape="0">
                <a:blip r:embed="rId4"/>
                <a:stretch>
                  <a:fillRect b="-10169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Flowchart: Or 38"/>
          <p:cNvSpPr>
            <a:spLocks noChangeAspect="1"/>
          </p:cNvSpPr>
          <p:nvPr/>
        </p:nvSpPr>
        <p:spPr bwMode="auto">
          <a:xfrm>
            <a:off x="2971516" y="2359186"/>
            <a:ext cx="288000" cy="288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0" i="1">
              <a:latin typeface="Cambria Math" panose="02040503050406030204" pitchFamily="18" charset="0"/>
            </a:endParaRPr>
          </a:p>
        </p:txBody>
      </p:sp>
      <p:cxnSp>
        <p:nvCxnSpPr>
          <p:cNvPr id="40" name="Straight Arrow Connector 39"/>
          <p:cNvCxnSpPr>
            <a:endCxn id="39" idx="0"/>
          </p:cNvCxnSpPr>
          <p:nvPr/>
        </p:nvCxnSpPr>
        <p:spPr bwMode="auto">
          <a:xfrm flipH="1">
            <a:off x="3115516" y="2050189"/>
            <a:ext cx="1" cy="30899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Arrow Connector 40"/>
          <p:cNvCxnSpPr>
            <a:stCxn id="39" idx="4"/>
            <a:endCxn id="43" idx="0"/>
          </p:cNvCxnSpPr>
          <p:nvPr/>
        </p:nvCxnSpPr>
        <p:spPr bwMode="auto">
          <a:xfrm>
            <a:off x="3115516" y="2647186"/>
            <a:ext cx="0" cy="3089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ounded Rectangle 41"/>
              <p:cNvSpPr/>
              <p:nvPr/>
            </p:nvSpPr>
            <p:spPr bwMode="auto">
              <a:xfrm>
                <a:off x="2624145" y="1666196"/>
                <a:ext cx="982743" cy="38399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2" name="Rounded 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24145" y="1666196"/>
                <a:ext cx="982743" cy="383993"/>
              </a:xfrm>
              <a:prstGeom prst="roundRect">
                <a:avLst/>
              </a:prstGeom>
              <a:blipFill rotWithShape="0">
                <a:blip r:embed="rId5"/>
                <a:stretch>
                  <a:fillRect b="-3030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 bwMode="auto">
              <a:xfrm>
                <a:off x="2859175" y="2956123"/>
                <a:ext cx="512682" cy="46676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59175" y="2956123"/>
                <a:ext cx="512682" cy="46676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579051" y="2304784"/>
                <a:ext cx="85908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9051" y="2304784"/>
                <a:ext cx="859087" cy="400110"/>
              </a:xfrm>
              <a:prstGeom prst="rect">
                <a:avLst/>
              </a:prstGeom>
              <a:blipFill rotWithShape="0">
                <a:blip r:embed="rId7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>
            <a:stCxn id="44" idx="1"/>
            <a:endCxn id="39" idx="6"/>
          </p:cNvCxnSpPr>
          <p:nvPr/>
        </p:nvCxnSpPr>
        <p:spPr bwMode="auto">
          <a:xfrm flipH="1" flipV="1">
            <a:off x="3259516" y="2503186"/>
            <a:ext cx="319535" cy="165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" name="Flowchart: Or 53"/>
          <p:cNvSpPr>
            <a:spLocks noChangeAspect="1"/>
          </p:cNvSpPr>
          <p:nvPr/>
        </p:nvSpPr>
        <p:spPr bwMode="auto">
          <a:xfrm>
            <a:off x="4988056" y="2359186"/>
            <a:ext cx="288000" cy="288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0" i="1">
              <a:latin typeface="Cambria Math" panose="02040503050406030204" pitchFamily="18" charset="0"/>
            </a:endParaRPr>
          </a:p>
        </p:txBody>
      </p:sp>
      <p:cxnSp>
        <p:nvCxnSpPr>
          <p:cNvPr id="55" name="Straight Arrow Connector 54"/>
          <p:cNvCxnSpPr>
            <a:endCxn id="54" idx="0"/>
          </p:cNvCxnSpPr>
          <p:nvPr/>
        </p:nvCxnSpPr>
        <p:spPr bwMode="auto">
          <a:xfrm>
            <a:off x="5132056" y="2050189"/>
            <a:ext cx="0" cy="30899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Straight Arrow Connector 55"/>
          <p:cNvCxnSpPr>
            <a:stCxn id="54" idx="4"/>
            <a:endCxn id="58" idx="0"/>
          </p:cNvCxnSpPr>
          <p:nvPr/>
        </p:nvCxnSpPr>
        <p:spPr bwMode="auto">
          <a:xfrm>
            <a:off x="5132056" y="2647186"/>
            <a:ext cx="0" cy="3089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/>
              <p:cNvSpPr/>
              <p:nvPr/>
            </p:nvSpPr>
            <p:spPr bwMode="auto">
              <a:xfrm>
                <a:off x="4640685" y="1666196"/>
                <a:ext cx="982743" cy="38399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7" name="Rounded 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0685" y="1666196"/>
                <a:ext cx="982743" cy="383993"/>
              </a:xfrm>
              <a:prstGeom prst="roundRect">
                <a:avLst/>
              </a:prstGeom>
              <a:blipFill rotWithShape="0">
                <a:blip r:embed="rId8"/>
                <a:stretch>
                  <a:fillRect b="-3030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 bwMode="auto">
              <a:xfrm>
                <a:off x="4875715" y="2956123"/>
                <a:ext cx="512682" cy="46676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5715" y="2956123"/>
                <a:ext cx="512682" cy="466761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5624469" y="2304784"/>
                <a:ext cx="85908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4469" y="2304784"/>
                <a:ext cx="859087" cy="400110"/>
              </a:xfrm>
              <a:prstGeom prst="rect">
                <a:avLst/>
              </a:prstGeom>
              <a:blipFill rotWithShape="0">
                <a:blip r:embed="rId10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Arrow Connector 59"/>
          <p:cNvCxnSpPr>
            <a:stCxn id="59" idx="1"/>
            <a:endCxn id="54" idx="6"/>
          </p:cNvCxnSpPr>
          <p:nvPr/>
        </p:nvCxnSpPr>
        <p:spPr bwMode="auto">
          <a:xfrm flipH="1" flipV="1">
            <a:off x="5276056" y="2503186"/>
            <a:ext cx="348413" cy="165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1" name="Flowchart: Or 60"/>
          <p:cNvSpPr>
            <a:spLocks noChangeAspect="1"/>
          </p:cNvSpPr>
          <p:nvPr/>
        </p:nvSpPr>
        <p:spPr bwMode="auto">
          <a:xfrm>
            <a:off x="7005907" y="2399049"/>
            <a:ext cx="288000" cy="288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0" i="1">
              <a:latin typeface="Cambria Math" panose="02040503050406030204" pitchFamily="18" charset="0"/>
            </a:endParaRPr>
          </a:p>
        </p:txBody>
      </p:sp>
      <p:cxnSp>
        <p:nvCxnSpPr>
          <p:cNvPr id="62" name="Straight Arrow Connector 61"/>
          <p:cNvCxnSpPr>
            <a:endCxn id="61" idx="0"/>
          </p:cNvCxnSpPr>
          <p:nvPr/>
        </p:nvCxnSpPr>
        <p:spPr bwMode="auto">
          <a:xfrm flipH="1">
            <a:off x="7149907" y="2050189"/>
            <a:ext cx="2" cy="3488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" name="Straight Arrow Connector 62"/>
          <p:cNvCxnSpPr>
            <a:stCxn id="61" idx="4"/>
            <a:endCxn id="65" idx="0"/>
          </p:cNvCxnSpPr>
          <p:nvPr/>
        </p:nvCxnSpPr>
        <p:spPr bwMode="auto">
          <a:xfrm>
            <a:off x="7149907" y="2687049"/>
            <a:ext cx="1" cy="30893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ounded Rectangle 63"/>
              <p:cNvSpPr/>
              <p:nvPr/>
            </p:nvSpPr>
            <p:spPr bwMode="auto">
              <a:xfrm>
                <a:off x="6658536" y="1666196"/>
                <a:ext cx="982743" cy="38399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4" name="Rounded Rectangle 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58536" y="1666196"/>
                <a:ext cx="982743" cy="383993"/>
              </a:xfrm>
              <a:prstGeom prst="roundRect">
                <a:avLst/>
              </a:prstGeom>
              <a:blipFill rotWithShape="0">
                <a:blip r:embed="rId11"/>
                <a:stretch>
                  <a:fillRect b="-3030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4"/>
              <p:cNvSpPr/>
              <p:nvPr/>
            </p:nvSpPr>
            <p:spPr bwMode="auto">
              <a:xfrm>
                <a:off x="6888437" y="2995985"/>
                <a:ext cx="522941" cy="46676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5" name="Rectangle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8437" y="2995985"/>
                <a:ext cx="522941" cy="466761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7641279" y="2344647"/>
                <a:ext cx="8762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1279" y="2344647"/>
                <a:ext cx="876279" cy="400110"/>
              </a:xfrm>
              <a:prstGeom prst="rect">
                <a:avLst/>
              </a:prstGeom>
              <a:blipFill rotWithShape="0">
                <a:blip r:embed="rId13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66" idx="1"/>
            <a:endCxn id="61" idx="6"/>
          </p:cNvCxnSpPr>
          <p:nvPr/>
        </p:nvCxnSpPr>
        <p:spPr bwMode="auto">
          <a:xfrm flipH="1" flipV="1">
            <a:off x="7293907" y="2543049"/>
            <a:ext cx="347372" cy="165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Flowchart: Or 81"/>
          <p:cNvSpPr>
            <a:spLocks noChangeAspect="1"/>
          </p:cNvSpPr>
          <p:nvPr/>
        </p:nvSpPr>
        <p:spPr bwMode="auto">
          <a:xfrm>
            <a:off x="6244569" y="3871909"/>
            <a:ext cx="288000" cy="288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0" i="1">
              <a:latin typeface="Cambria Math" panose="02040503050406030204" pitchFamily="18" charset="0"/>
            </a:endParaRPr>
          </a:p>
        </p:txBody>
      </p:sp>
      <p:cxnSp>
        <p:nvCxnSpPr>
          <p:cNvPr id="84" name="Elbow Connector 83"/>
          <p:cNvCxnSpPr>
            <a:stCxn id="43" idx="2"/>
            <a:endCxn id="82" idx="2"/>
          </p:cNvCxnSpPr>
          <p:nvPr/>
        </p:nvCxnSpPr>
        <p:spPr bwMode="auto">
          <a:xfrm rot="16200000" flipH="1">
            <a:off x="4383530" y="2154869"/>
            <a:ext cx="593025" cy="3129053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Arrow Connector 91"/>
          <p:cNvCxnSpPr>
            <a:stCxn id="58" idx="2"/>
            <a:endCxn id="82" idx="1"/>
          </p:cNvCxnSpPr>
          <p:nvPr/>
        </p:nvCxnSpPr>
        <p:spPr bwMode="auto">
          <a:xfrm>
            <a:off x="5132056" y="3422884"/>
            <a:ext cx="1154690" cy="4912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Arrow Connector 94"/>
          <p:cNvCxnSpPr>
            <a:stCxn id="65" idx="2"/>
            <a:endCxn id="82" idx="7"/>
          </p:cNvCxnSpPr>
          <p:nvPr/>
        </p:nvCxnSpPr>
        <p:spPr bwMode="auto">
          <a:xfrm flipH="1">
            <a:off x="6490392" y="3462746"/>
            <a:ext cx="659516" cy="4513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Elbow Connector 100"/>
          <p:cNvCxnSpPr>
            <a:stCxn id="68" idx="2"/>
            <a:endCxn id="82" idx="6"/>
          </p:cNvCxnSpPr>
          <p:nvPr/>
        </p:nvCxnSpPr>
        <p:spPr bwMode="auto">
          <a:xfrm rot="5400000">
            <a:off x="6861719" y="1707986"/>
            <a:ext cx="1978774" cy="2637073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7" name="Straight Arrow Connector 106"/>
          <p:cNvCxnSpPr>
            <a:stCxn id="82" idx="4"/>
            <a:endCxn id="124" idx="0"/>
          </p:cNvCxnSpPr>
          <p:nvPr/>
        </p:nvCxnSpPr>
        <p:spPr bwMode="auto">
          <a:xfrm>
            <a:off x="6388569" y="4159909"/>
            <a:ext cx="0" cy="38008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Rectangle 123"/>
              <p:cNvSpPr/>
              <p:nvPr/>
            </p:nvSpPr>
            <p:spPr bwMode="auto">
              <a:xfrm>
                <a:off x="6132228" y="4539992"/>
                <a:ext cx="512682" cy="46676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4" name="Rectangle 1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32228" y="4539992"/>
                <a:ext cx="512682" cy="46676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9" name="Straight Arrow Connector 128"/>
          <p:cNvCxnSpPr>
            <a:stCxn id="124" idx="2"/>
            <a:endCxn id="131" idx="0"/>
          </p:cNvCxnSpPr>
          <p:nvPr/>
        </p:nvCxnSpPr>
        <p:spPr bwMode="auto">
          <a:xfrm>
            <a:off x="6388569" y="5006753"/>
            <a:ext cx="0" cy="52408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130"/>
              <p:cNvSpPr txBox="1"/>
              <p:nvPr/>
            </p:nvSpPr>
            <p:spPr>
              <a:xfrm>
                <a:off x="6228282" y="5530835"/>
                <a:ext cx="32057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1" name="TextBox 1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282" y="5530835"/>
                <a:ext cx="320574" cy="400110"/>
              </a:xfrm>
              <a:prstGeom prst="rect">
                <a:avLst/>
              </a:prstGeom>
              <a:blipFill rotWithShape="0">
                <a:blip r:embed="rId15"/>
                <a:stretch>
                  <a:fillRect r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/>
          <p:cNvGrpSpPr/>
          <p:nvPr/>
        </p:nvGrpSpPr>
        <p:grpSpPr>
          <a:xfrm>
            <a:off x="8678013" y="1681549"/>
            <a:ext cx="988881" cy="368640"/>
            <a:chOff x="8678013" y="1681549"/>
            <a:chExt cx="988881" cy="36864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ound Same Side Corner Rectangle 46"/>
                <p:cNvSpPr/>
                <p:nvPr/>
              </p:nvSpPr>
              <p:spPr bwMode="auto">
                <a:xfrm rot="16200000">
                  <a:off x="8820097" y="1539465"/>
                  <a:ext cx="368639" cy="652807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7" name="Round Same Side Corner 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8820097" y="1539465"/>
                  <a:ext cx="368639" cy="652807"/>
                </a:xfrm>
                <a:prstGeom prst="round2Same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ound Same Side Corner Rectangle 47"/>
                <p:cNvSpPr/>
                <p:nvPr/>
              </p:nvSpPr>
              <p:spPr bwMode="auto">
                <a:xfrm rot="5400000">
                  <a:off x="9275761" y="1659056"/>
                  <a:ext cx="368638" cy="413628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sty m:val="p"/>
                          </m:rPr>
                          <a:rPr lang="nb-NO" sz="1400" i="0" smtClean="0">
                            <a:latin typeface="Cambria Math" panose="02040503050406030204" pitchFamily="18" charset="0"/>
                          </a:rPr>
                          <m:t>p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ad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8" name="Round Same Side Corner 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275761" y="1659056"/>
                  <a:ext cx="368638" cy="413628"/>
                </a:xfrm>
                <a:prstGeom prst="round2Same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951043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PMAC properties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b="1" dirty="0"/>
                  <a:t>Theorem:</a:t>
                </a:r>
                <a:r>
                  <a:rPr lang="en-US" sz="2000" dirty="0"/>
                  <a:t> UF-CMA secure if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/>
                  <a:t> a secure PRP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One key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Fully parallelizable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Incremental</a:t>
                </a:r>
              </a:p>
              <a:p>
                <a:pPr marL="0" indent="0"/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…not used in practice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237747" y="4625184"/>
                <a:ext cx="30140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PMAC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1000</m:t>
                              </m:r>
                            </m:sub>
                          </m:sSub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7747" y="4625184"/>
                <a:ext cx="3014095" cy="246221"/>
              </a:xfrm>
              <a:prstGeom prst="rect">
                <a:avLst/>
              </a:prstGeom>
              <a:blipFill rotWithShape="0">
                <a:blip r:embed="rId4"/>
                <a:stretch>
                  <a:fillRect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237747" y="5041118"/>
                <a:ext cx="283077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PMAC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Sup>
                            <m:sSubSupPr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1000</m:t>
                              </m:r>
                            </m:sub>
                          </m:sSub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7747" y="5041118"/>
                <a:ext cx="2830775" cy="246221"/>
              </a:xfrm>
              <a:prstGeom prst="rect">
                <a:avLst/>
              </a:prstGeom>
              <a:blipFill rotWithShape="0">
                <a:blip r:embed="rId5"/>
                <a:stretch>
                  <a:fillRect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018415" y="5049014"/>
                <a:ext cx="212641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                                  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8415" y="5049014"/>
                <a:ext cx="2126416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1433"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6215522" y="5457052"/>
                <a:ext cx="218284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⊕</m:t>
                          </m:r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5522" y="5457052"/>
                <a:ext cx="2182842" cy="338554"/>
              </a:xfrm>
              <a:prstGeom prst="rect">
                <a:avLst/>
              </a:prstGeom>
              <a:blipFill rotWithShape="0">
                <a:blip r:embed="rId7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6215522" y="5965320"/>
                <a:ext cx="218284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⊕</m:t>
                          </m:r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5522" y="5965320"/>
                <a:ext cx="2182842" cy="338554"/>
              </a:xfrm>
              <a:prstGeom prst="rect">
                <a:avLst/>
              </a:prstGeom>
              <a:blipFill rotWithShape="0">
                <a:blip r:embed="rId8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13"/>
              <p:cNvSpPr/>
              <p:nvPr/>
            </p:nvSpPr>
            <p:spPr bwMode="auto">
              <a:xfrm>
                <a:off x="10611019" y="1459005"/>
                <a:ext cx="588013" cy="21662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4" name="Rounded 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11019" y="1459005"/>
                <a:ext cx="588013" cy="216623"/>
              </a:xfrm>
              <a:prstGeom prst="roundRect">
                <a:avLst/>
              </a:prstGeom>
              <a:blipFill rotWithShape="0">
                <a:blip r:embed="rId9"/>
                <a:stretch>
                  <a:fillRect b="-2632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Flowchart: Or 14"/>
          <p:cNvSpPr>
            <a:spLocks noChangeAspect="1"/>
          </p:cNvSpPr>
          <p:nvPr/>
        </p:nvSpPr>
        <p:spPr bwMode="auto">
          <a:xfrm>
            <a:off x="6985255" y="1879296"/>
            <a:ext cx="182135" cy="182135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0" i="1">
              <a:latin typeface="Cambria Math" panose="02040503050406030204" pitchFamily="18" charset="0"/>
            </a:endParaRPr>
          </a:p>
        </p:txBody>
      </p:sp>
      <p:cxnSp>
        <p:nvCxnSpPr>
          <p:cNvPr id="16" name="Straight Arrow Connector 15"/>
          <p:cNvCxnSpPr>
            <a:endCxn id="15" idx="0"/>
          </p:cNvCxnSpPr>
          <p:nvPr/>
        </p:nvCxnSpPr>
        <p:spPr bwMode="auto">
          <a:xfrm flipH="1">
            <a:off x="7076322" y="1683883"/>
            <a:ext cx="1" cy="19541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15" idx="4"/>
            <a:endCxn id="19" idx="0"/>
          </p:cNvCxnSpPr>
          <p:nvPr/>
        </p:nvCxnSpPr>
        <p:spPr bwMode="auto">
          <a:xfrm>
            <a:off x="7076322" y="2061431"/>
            <a:ext cx="0" cy="19537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 bwMode="auto">
              <a:xfrm>
                <a:off x="6765573" y="1441041"/>
                <a:ext cx="621499" cy="24284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65573" y="1441041"/>
                <a:ext cx="621499" cy="242842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 bwMode="auto">
              <a:xfrm>
                <a:off x="6914209" y="2256806"/>
                <a:ext cx="324226" cy="295185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14209" y="2256806"/>
                <a:ext cx="324226" cy="295185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368588" y="1833757"/>
                <a:ext cx="599686" cy="27699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1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8588" y="1833757"/>
                <a:ext cx="599686" cy="27699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stCxn id="20" idx="1"/>
            <a:endCxn id="15" idx="6"/>
          </p:cNvCxnSpPr>
          <p:nvPr/>
        </p:nvCxnSpPr>
        <p:spPr bwMode="auto">
          <a:xfrm flipH="1" flipV="1">
            <a:off x="7167390" y="1970364"/>
            <a:ext cx="201198" cy="189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Flowchart: Or 21"/>
          <p:cNvSpPr>
            <a:spLocks noChangeAspect="1"/>
          </p:cNvSpPr>
          <p:nvPr/>
        </p:nvSpPr>
        <p:spPr bwMode="auto">
          <a:xfrm>
            <a:off x="8260539" y="1879296"/>
            <a:ext cx="182135" cy="182135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0" i="1">
              <a:latin typeface="Cambria Math" panose="02040503050406030204" pitchFamily="18" charset="0"/>
            </a:endParaRPr>
          </a:p>
        </p:txBody>
      </p:sp>
      <p:cxnSp>
        <p:nvCxnSpPr>
          <p:cNvPr id="23" name="Straight Arrow Connector 22"/>
          <p:cNvCxnSpPr>
            <a:endCxn id="22" idx="0"/>
          </p:cNvCxnSpPr>
          <p:nvPr/>
        </p:nvCxnSpPr>
        <p:spPr bwMode="auto">
          <a:xfrm>
            <a:off x="8351607" y="1683883"/>
            <a:ext cx="0" cy="19541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>
            <a:stCxn id="22" idx="4"/>
            <a:endCxn id="26" idx="0"/>
          </p:cNvCxnSpPr>
          <p:nvPr/>
        </p:nvCxnSpPr>
        <p:spPr bwMode="auto">
          <a:xfrm>
            <a:off x="8351607" y="2061431"/>
            <a:ext cx="0" cy="19537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/>
              <p:cNvSpPr/>
              <p:nvPr/>
            </p:nvSpPr>
            <p:spPr bwMode="auto">
              <a:xfrm>
                <a:off x="8040858" y="1441041"/>
                <a:ext cx="621499" cy="24284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5" name="Rounded 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40858" y="1441041"/>
                <a:ext cx="621499" cy="242842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 bwMode="auto">
              <a:xfrm>
                <a:off x="8189493" y="2256806"/>
                <a:ext cx="324226" cy="295185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89493" y="2256806"/>
                <a:ext cx="324226" cy="295185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682565" y="1833757"/>
                <a:ext cx="665360" cy="27699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1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2565" y="1833757"/>
                <a:ext cx="665360" cy="27699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>
            <a:stCxn id="27" idx="1"/>
            <a:endCxn id="22" idx="6"/>
          </p:cNvCxnSpPr>
          <p:nvPr/>
        </p:nvCxnSpPr>
        <p:spPr bwMode="auto">
          <a:xfrm flipH="1" flipV="1">
            <a:off x="8442674" y="1970364"/>
            <a:ext cx="239891" cy="189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9536653" y="1904506"/>
            <a:ext cx="182135" cy="182135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0" i="1">
              <a:latin typeface="Cambria Math" panose="02040503050406030204" pitchFamily="18" charset="0"/>
            </a:endParaRPr>
          </a:p>
        </p:txBody>
      </p:sp>
      <p:cxnSp>
        <p:nvCxnSpPr>
          <p:cNvPr id="30" name="Straight Arrow Connector 29"/>
          <p:cNvCxnSpPr>
            <a:endCxn id="29" idx="0"/>
          </p:cNvCxnSpPr>
          <p:nvPr/>
        </p:nvCxnSpPr>
        <p:spPr bwMode="auto">
          <a:xfrm flipH="1">
            <a:off x="9627720" y="1683883"/>
            <a:ext cx="1" cy="22062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>
            <a:stCxn id="29" idx="4"/>
            <a:endCxn id="33" idx="0"/>
          </p:cNvCxnSpPr>
          <p:nvPr/>
        </p:nvCxnSpPr>
        <p:spPr bwMode="auto">
          <a:xfrm>
            <a:off x="9627720" y="2086641"/>
            <a:ext cx="1" cy="19537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ounded Rectangle 31"/>
              <p:cNvSpPr/>
              <p:nvPr/>
            </p:nvSpPr>
            <p:spPr bwMode="auto">
              <a:xfrm>
                <a:off x="9316971" y="1441041"/>
                <a:ext cx="621499" cy="24284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2" name="Rounded 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16971" y="1441041"/>
                <a:ext cx="621499" cy="242842"/>
              </a:xfrm>
              <a:prstGeom prst="round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 bwMode="auto">
              <a:xfrm>
                <a:off x="9462364" y="2282016"/>
                <a:ext cx="330714" cy="295185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62364" y="2282016"/>
                <a:ext cx="330714" cy="29518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948249" y="1857073"/>
                <a:ext cx="672549" cy="27699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1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8249" y="1857073"/>
                <a:ext cx="672549" cy="27699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/>
          <p:cNvCxnSpPr>
            <a:stCxn id="34" idx="1"/>
            <a:endCxn id="29" idx="6"/>
          </p:cNvCxnSpPr>
          <p:nvPr/>
        </p:nvCxnSpPr>
        <p:spPr bwMode="auto">
          <a:xfrm flipH="1">
            <a:off x="9718788" y="1995573"/>
            <a:ext cx="229461" cy="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Flowchart: Or 35"/>
          <p:cNvSpPr>
            <a:spLocks noChangeAspect="1"/>
          </p:cNvSpPr>
          <p:nvPr/>
        </p:nvSpPr>
        <p:spPr bwMode="auto">
          <a:xfrm>
            <a:off x="9055174" y="2835961"/>
            <a:ext cx="182135" cy="182135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0" i="1">
              <a:latin typeface="Cambria Math" panose="02040503050406030204" pitchFamily="18" charset="0"/>
            </a:endParaRPr>
          </a:p>
        </p:txBody>
      </p:sp>
      <p:cxnSp>
        <p:nvCxnSpPr>
          <p:cNvPr id="37" name="Elbow Connector 36"/>
          <p:cNvCxnSpPr>
            <a:stCxn id="19" idx="2"/>
            <a:endCxn id="36" idx="2"/>
          </p:cNvCxnSpPr>
          <p:nvPr/>
        </p:nvCxnSpPr>
        <p:spPr bwMode="auto">
          <a:xfrm rot="16200000" flipH="1">
            <a:off x="7878230" y="1750083"/>
            <a:ext cx="375036" cy="1978851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Arrow Connector 37"/>
          <p:cNvCxnSpPr>
            <a:stCxn id="26" idx="2"/>
            <a:endCxn id="36" idx="1"/>
          </p:cNvCxnSpPr>
          <p:nvPr/>
        </p:nvCxnSpPr>
        <p:spPr bwMode="auto">
          <a:xfrm>
            <a:off x="8351607" y="2551992"/>
            <a:ext cx="730240" cy="31064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/>
          <p:cNvCxnSpPr>
            <a:stCxn id="33" idx="2"/>
            <a:endCxn id="36" idx="7"/>
          </p:cNvCxnSpPr>
          <p:nvPr/>
        </p:nvCxnSpPr>
        <p:spPr bwMode="auto">
          <a:xfrm flipH="1">
            <a:off x="9210635" y="2577201"/>
            <a:ext cx="417086" cy="28543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Elbow Connector 39"/>
          <p:cNvCxnSpPr>
            <a:stCxn id="14" idx="2"/>
            <a:endCxn id="36" idx="6"/>
          </p:cNvCxnSpPr>
          <p:nvPr/>
        </p:nvCxnSpPr>
        <p:spPr bwMode="auto">
          <a:xfrm rot="5400000">
            <a:off x="9445467" y="1467469"/>
            <a:ext cx="1251401" cy="1667717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/>
          <p:cNvCxnSpPr>
            <a:stCxn id="36" idx="4"/>
            <a:endCxn id="43" idx="0"/>
          </p:cNvCxnSpPr>
          <p:nvPr/>
        </p:nvCxnSpPr>
        <p:spPr bwMode="auto">
          <a:xfrm flipH="1">
            <a:off x="9146241" y="3018096"/>
            <a:ext cx="1" cy="29787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 bwMode="auto">
              <a:xfrm>
                <a:off x="8984128" y="3315967"/>
                <a:ext cx="324226" cy="295185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84128" y="3315967"/>
                <a:ext cx="324226" cy="29518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>
            <a:stCxn id="43" idx="2"/>
            <a:endCxn id="46" idx="0"/>
          </p:cNvCxnSpPr>
          <p:nvPr/>
        </p:nvCxnSpPr>
        <p:spPr bwMode="auto">
          <a:xfrm>
            <a:off x="9146241" y="3611152"/>
            <a:ext cx="1567" cy="29787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9046440" y="3909023"/>
                <a:ext cx="202735" cy="27699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1200" dirty="0"/>
                  <a:t> </a:t>
                </a: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6440" y="3909023"/>
                <a:ext cx="202735" cy="276999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oup 48"/>
          <p:cNvGrpSpPr/>
          <p:nvPr/>
        </p:nvGrpSpPr>
        <p:grpSpPr>
          <a:xfrm>
            <a:off x="10594113" y="1450750"/>
            <a:ext cx="625380" cy="233132"/>
            <a:chOff x="8678013" y="1681549"/>
            <a:chExt cx="988881" cy="36864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ound Same Side Corner Rectangle 49"/>
                <p:cNvSpPr/>
                <p:nvPr/>
              </p:nvSpPr>
              <p:spPr bwMode="auto">
                <a:xfrm rot="16200000">
                  <a:off x="8820097" y="1539465"/>
                  <a:ext cx="368639" cy="652807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5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50" name="Round Same Side Corner 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8820097" y="1539465"/>
                  <a:ext cx="368639" cy="652807"/>
                </a:xfrm>
                <a:prstGeom prst="round2Same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ound Same Side Corner Rectangle 50"/>
                <p:cNvSpPr/>
                <p:nvPr/>
              </p:nvSpPr>
              <p:spPr bwMode="auto">
                <a:xfrm rot="5400000">
                  <a:off x="9275761" y="1659056"/>
                  <a:ext cx="368638" cy="413628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sty m:val="p"/>
                          </m:rPr>
                          <a:rPr lang="nb-NO" sz="1000" i="0" smtClean="0">
                            <a:latin typeface="Cambria Math" panose="02040503050406030204" pitchFamily="18" charset="0"/>
                          </a:rPr>
                          <m:t>p</m:t>
                        </m:r>
                        <m:r>
                          <m:rPr>
                            <m:sty m:val="p"/>
                          </m:rPr>
                          <a:rPr lang="nb-NO" sz="1000" b="0" i="0" smtClean="0">
                            <a:latin typeface="Cambria Math" panose="02040503050406030204" pitchFamily="18" charset="0"/>
                          </a:rPr>
                          <m:t>ad</m:t>
                        </m:r>
                      </m:oMath>
                    </m:oMathPara>
                  </a14:m>
                  <a:endParaRPr lang="en-US" sz="1000" dirty="0"/>
                </a:p>
              </p:txBody>
            </p:sp>
          </mc:Choice>
          <mc:Fallback xmlns="">
            <p:sp>
              <p:nvSpPr>
                <p:cNvPr id="51" name="Round Same Side Corner Rectangle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275761" y="1659056"/>
                  <a:ext cx="368638" cy="413628"/>
                </a:xfrm>
                <a:prstGeom prst="round2Same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8364362" y="2639644"/>
                <a:ext cx="19024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4362" y="2639644"/>
                <a:ext cx="190244" cy="184666"/>
              </a:xfrm>
              <a:prstGeom prst="rect">
                <a:avLst/>
              </a:prstGeom>
              <a:blipFill rotWithShape="0">
                <a:blip r:embed="rId24"/>
                <a:stretch>
                  <a:fillRect l="-16129" r="-3226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8661694" y="2461584"/>
                <a:ext cx="19024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1694" y="2461584"/>
                <a:ext cx="190244" cy="184666"/>
              </a:xfrm>
              <a:prstGeom prst="rect">
                <a:avLst/>
              </a:prstGeom>
              <a:blipFill rotWithShape="0">
                <a:blip r:embed="rId25"/>
                <a:stretch>
                  <a:fillRect l="-16129" r="-3226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9364503" y="5037810"/>
                <a:ext cx="739561" cy="2491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4503" y="5037810"/>
                <a:ext cx="739561" cy="249171"/>
              </a:xfrm>
              <a:prstGeom prst="rect">
                <a:avLst/>
              </a:prstGeom>
              <a:blipFill rotWithShape="0">
                <a:blip r:embed="rId26"/>
                <a:stretch>
                  <a:fillRect l="-4959" b="-195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10012214" y="5039286"/>
                <a:ext cx="5017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2214" y="5039286"/>
                <a:ext cx="501739" cy="246221"/>
              </a:xfrm>
              <a:prstGeom prst="rect">
                <a:avLst/>
              </a:prstGeom>
              <a:blipFill rotWithShape="0">
                <a:blip r:embed="rId27"/>
                <a:stretch>
                  <a:fillRect l="-10843" r="-120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10476983" y="5039286"/>
                <a:ext cx="5017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Sup>
                        <m:sSub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6983" y="5039286"/>
                <a:ext cx="501739" cy="246221"/>
              </a:xfrm>
              <a:prstGeom prst="rect">
                <a:avLst/>
              </a:prstGeom>
              <a:blipFill rotWithShape="0">
                <a:blip r:embed="rId28"/>
                <a:stretch>
                  <a:fillRect l="-10976" r="-122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8633033" y="3047856"/>
                <a:ext cx="506614" cy="1712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  <m:d>
                        <m:d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3033" y="3047856"/>
                <a:ext cx="506614" cy="171265"/>
              </a:xfrm>
              <a:prstGeom prst="rect">
                <a:avLst/>
              </a:prstGeom>
              <a:blipFill rotWithShape="0">
                <a:blip r:embed="rId29"/>
                <a:stretch>
                  <a:fillRect l="-4819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11020566" y="4993118"/>
                <a:ext cx="57958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0566" y="4993118"/>
                <a:ext cx="579582" cy="338554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8987111" y="3909962"/>
                <a:ext cx="32271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7111" y="3909962"/>
                <a:ext cx="322717" cy="276999"/>
              </a:xfrm>
              <a:prstGeom prst="rect">
                <a:avLst/>
              </a:prstGeom>
              <a:blipFill rotWithShape="0"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807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63" grpId="0"/>
      <p:bldP spid="64" grpId="0"/>
      <p:bldP spid="65" grpId="0"/>
      <p:bldP spid="66" grpId="0"/>
      <p:bldP spid="67" grpId="0"/>
      <p:bldP spid="53" grpId="0"/>
      <p:bldP spid="54" grpId="0"/>
      <p:bldP spid="5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UF-CMA the right security notion for message integrity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Does not cover replay attacks</a:t>
            </a:r>
          </a:p>
          <a:p>
            <a:pPr marL="474663" lvl="1" indent="0"/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PRFs are good MACs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But only for short (fixed) input length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CBC-MAC good MAC for messages of a </a:t>
            </a:r>
            <a:r>
              <a:rPr lang="en-US" sz="2000" b="1" i="1" dirty="0"/>
              <a:t>single</a:t>
            </a:r>
            <a:r>
              <a:rPr lang="en-US" sz="2000" i="1" dirty="0"/>
              <a:t> fixed </a:t>
            </a:r>
            <a:r>
              <a:rPr lang="en-US" sz="2000" dirty="0"/>
              <a:t>length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CMAC upgrades CBC-MAC to variable-length messages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715470"/>
      </p:ext>
    </p:extLst>
  </p:cSld>
  <p:clrMapOvr>
    <a:masterClrMapping/>
  </p:clrMapOvr>
</p:sld>
</file>

<file path=ppt/theme/theme1.xml><?xml version="1.0" encoding="utf-8"?>
<a:theme xmlns:a="http://schemas.openxmlformats.org/drawingml/2006/main" name="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D98F6CE3-5215-439F-B83D-B99FB84D8141}" vid="{C3C4E773-9064-45BA-9BFA-72DEEDBB4312}"/>
    </a:ext>
  </a:extLst>
</a:theme>
</file>

<file path=ppt/theme/theme2.xml><?xml version="1.0" encoding="utf-8"?>
<a:theme xmlns:a="http://schemas.openxmlformats.org/drawingml/2006/main" name="1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3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5966</TotalTime>
  <Words>1651</Words>
  <Application>Microsoft Office PowerPoint</Application>
  <PresentationFormat>Widescreen</PresentationFormat>
  <Paragraphs>904</Paragraphs>
  <Slides>48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48</vt:i4>
      </vt:variant>
    </vt:vector>
  </HeadingPairs>
  <TitlesOfParts>
    <vt:vector size="56" baseType="lpstr">
      <vt:lpstr>Arial</vt:lpstr>
      <vt:lpstr>Calibri</vt:lpstr>
      <vt:lpstr>Cambria Math</vt:lpstr>
      <vt:lpstr>Consolas</vt:lpstr>
      <vt:lpstr>Times New Roman</vt:lpstr>
      <vt:lpstr>TEK4500-UIO</vt:lpstr>
      <vt:lpstr>1_TEK4500-UIO</vt:lpstr>
      <vt:lpstr>2_TEK4500-UIO</vt:lpstr>
      <vt:lpstr>Lecture 4 – Message authentication, UF-CMA, CBC-MAC, CMAC</vt:lpstr>
      <vt:lpstr>What is cryptography?</vt:lpstr>
      <vt:lpstr>What is cryptography?</vt:lpstr>
      <vt:lpstr>Basic goals of cryptography</vt:lpstr>
      <vt:lpstr>Motivation</vt:lpstr>
      <vt:lpstr>Encryption ≠ integrity</vt:lpstr>
      <vt:lpstr>Message authentication – idea </vt:lpstr>
      <vt:lpstr>Message authentication – idea </vt:lpstr>
      <vt:lpstr>Message authentication – idea </vt:lpstr>
      <vt:lpstr>Message authentication schemes – syntax </vt:lpstr>
      <vt:lpstr>UF-CMA – Unforgability against chosen-message attacks</vt:lpstr>
      <vt:lpstr>Properties of UF-CMA definition </vt:lpstr>
      <vt:lpstr>Message authentication codes (MACs)</vt:lpstr>
      <vt:lpstr>PRFs are good MACs</vt:lpstr>
      <vt:lpstr>PRFs are good MACs – proof sketch</vt:lpstr>
      <vt:lpstr>PRFs are good MACs – proof sketch</vt:lpstr>
      <vt:lpstr>PRFs are good MACs – proof sketch</vt:lpstr>
      <vt:lpstr>PRFs are good MACs – proof sketch</vt:lpstr>
      <vt:lpstr>PRFs are good MACs – proof sketch</vt:lpstr>
      <vt:lpstr>PRFs are good MACs</vt:lpstr>
      <vt:lpstr>PowerPoint Presentation</vt:lpstr>
      <vt:lpstr>MACs from block ciphers – Attempt 1</vt:lpstr>
      <vt:lpstr>Attempt 1 – an attack</vt:lpstr>
      <vt:lpstr>Attempt 2</vt:lpstr>
      <vt:lpstr>Attempt 2 – an attack</vt:lpstr>
      <vt:lpstr>Attempt 3</vt:lpstr>
      <vt:lpstr>Attempt 3 – an attack</vt:lpstr>
      <vt:lpstr>Attempt 4</vt:lpstr>
      <vt:lpstr>Attempt 4 – an attack</vt:lpstr>
      <vt:lpstr>CBC-MAC</vt:lpstr>
      <vt:lpstr>CBC-MAC</vt:lpstr>
      <vt:lpstr>CBC-MAC vs. CBC$-ENC</vt:lpstr>
      <vt:lpstr>Allowing variable-length messages</vt:lpstr>
      <vt:lpstr>Length-prepended CBC-MAC</vt:lpstr>
      <vt:lpstr>Length-prepended CBC-MAC</vt:lpstr>
      <vt:lpstr>ECBC-MAC</vt:lpstr>
      <vt:lpstr>CBC-MAC vs ECBC-MAC</vt:lpstr>
      <vt:lpstr>ECBC-MAC</vt:lpstr>
      <vt:lpstr>FCBC-MAC</vt:lpstr>
      <vt:lpstr>XCBC-MAC</vt:lpstr>
      <vt:lpstr>CMAC a.k.a One-key MAC </vt:lpstr>
      <vt:lpstr>CMAC</vt:lpstr>
      <vt:lpstr>CMAC security</vt:lpstr>
      <vt:lpstr>CMAC security</vt:lpstr>
      <vt:lpstr>CMAC security</vt:lpstr>
      <vt:lpstr>PMAC</vt:lpstr>
      <vt:lpstr>PMAC properties</vt:lpstr>
      <vt:lpstr>Summary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434</cp:revision>
  <dcterms:created xsi:type="dcterms:W3CDTF">2020-06-02T10:31:43Z</dcterms:created>
  <dcterms:modified xsi:type="dcterms:W3CDTF">2023-09-20T13:36:27Z</dcterms:modified>
</cp:coreProperties>
</file>