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Playfair Display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  <p:embeddedFont>
      <p:font typeface="Oswald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fairDispla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boldItalic.fntdata"/><Relationship Id="rId30" Type="http://schemas.openxmlformats.org/officeDocument/2006/relationships/font" Target="fonts/PlayfairDisplay-italic.fntdata"/><Relationship Id="rId11" Type="http://schemas.openxmlformats.org/officeDocument/2006/relationships/slide" Target="slides/slide6.xml"/><Relationship Id="rId33" Type="http://schemas.openxmlformats.org/officeDocument/2006/relationships/font" Target="fonts/Lato-bold.fntdata"/><Relationship Id="rId10" Type="http://schemas.openxmlformats.org/officeDocument/2006/relationships/slide" Target="slides/slide5.xml"/><Relationship Id="rId32" Type="http://schemas.openxmlformats.org/officeDocument/2006/relationships/font" Target="fonts/Lato-regular.fntdata"/><Relationship Id="rId13" Type="http://schemas.openxmlformats.org/officeDocument/2006/relationships/slide" Target="slides/slide8.xml"/><Relationship Id="rId35" Type="http://schemas.openxmlformats.org/officeDocument/2006/relationships/font" Target="fonts/Lato-boldItalic.fntdata"/><Relationship Id="rId12" Type="http://schemas.openxmlformats.org/officeDocument/2006/relationships/slide" Target="slides/slide7.xml"/><Relationship Id="rId34" Type="http://schemas.openxmlformats.org/officeDocument/2006/relationships/font" Target="fonts/Lato-italic.fntdata"/><Relationship Id="rId15" Type="http://schemas.openxmlformats.org/officeDocument/2006/relationships/slide" Target="slides/slide10.xml"/><Relationship Id="rId37" Type="http://schemas.openxmlformats.org/officeDocument/2006/relationships/font" Target="fonts/Oswald-bold.fntdata"/><Relationship Id="rId14" Type="http://schemas.openxmlformats.org/officeDocument/2006/relationships/slide" Target="slides/slide9.xml"/><Relationship Id="rId36" Type="http://schemas.openxmlformats.org/officeDocument/2006/relationships/font" Target="fonts/Oswald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f7ba64fc0f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f7ba64fc0f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7ba64fc0f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f7ba64fc0f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f7ba64fc0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2f7ba64fc0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7ba64fc0f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f7ba64fc0f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7ba64fc0f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g2f7ba64fc0f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Oppmøteregistrering ved gruppetimer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f7ba64fc0f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f7ba64fc0f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7ba64fc0f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f7ba64fc0f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f7ba64fc0f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2f7ba64fc0f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f7ba64fc0f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2f7ba64fc0f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f7ba64fc0f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f7ba64fc0f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f7ba64fc0f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2f7ba64fc0f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f7ba64fc0f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f7ba64fc0f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	Bruk er et transitivt verb. Det vil si at det kan og må utføres på et objekt, altså «vi bruker alltid noe»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/>
              <a:t>Klassiske eksempelet er å sykle eller å pusse tennene, vi bruker objektene(noe) når vi gjør aktiviteten.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/>
              <a:t>Bruk er også en aktivitet, som ofte har et mål eller en hensikt/intensjon hvor bruk av noe er måten vi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når målet (null hull eller sykle a til b).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Noe: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/>
              <a:t>«Noe» kan også definere aktivitet og bruk (saging og sykling). Likevel er design-faget mer opptatt av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/>
              <a:t>«bruk» enn av brukerne som bruker noe. </a:t>
            </a:r>
            <a:r>
              <a:rPr lang="no"/>
              <a:t>Dette er fordi vi vil helst forstå hvordan det vi designer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blir brukt for å lage gode design.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Brukssituasjoner;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	• Bruk skjer gjerne på et bestemt sted, men kan ofte best forstås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innenfor en større sosial og kulturell sammenheng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Resultatet av bruk kan være at en løser problemer, men også at en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havner i trøbbel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Skillet mellom bruker og det som brukes er noen ganger skarpt,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andre ganger mer sømløst ved at bruken «setter seg i kroppen»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Verktøy: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Ting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Objekter/gjenstander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Redskaper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Verktøy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Instrumenter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Apparater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/>
              <a:t>• Maskiner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• Automater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f7ba64fc0f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f7ba64fc0f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7bc3cf5c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f7bc3cf5c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f7ba64fc0f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f7ba64fc0f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f7bc3cf5c1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f7bc3cf5c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f7ba64fc0f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f7ba64fc0f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f7ba64fc0f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f7ba64fc0f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f7ba64fc0f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f7ba64fc0f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f7ba64fc0f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f7ba64fc0f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f7ba64fc0f_0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f7ba64fc0f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chrishto@ifi.uio.no" TargetMode="External"/><Relationship Id="rId4" Type="http://schemas.openxmlformats.org/officeDocument/2006/relationships/hyperlink" Target="mailto:oscartho@ifi.uio.no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chrishto@ifi.uio.no" TargetMode="External"/><Relationship Id="rId4" Type="http://schemas.openxmlformats.org/officeDocument/2006/relationships/hyperlink" Target="mailto:oscartho@ifi.uio.no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mailto:chrishto@ifi.uio.no" TargetMode="External"/><Relationship Id="rId4" Type="http://schemas.openxmlformats.org/officeDocument/2006/relationships/hyperlink" Target="mailto:oscartho@ifi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Første gruppetime</a:t>
            </a:r>
            <a:br>
              <a:rPr lang="no"/>
            </a:br>
            <a:r>
              <a:rPr lang="no"/>
              <a:t>30.8.24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 av “noe”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Hvem er vi?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	</a:t>
            </a:r>
            <a:endParaRPr sz="2300"/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200"/>
              <a:t>Christopher H. Tolloczko</a:t>
            </a:r>
            <a:endParaRPr sz="2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 u="sng">
                <a:hlinkClick r:id="rId3"/>
              </a:rPr>
              <a:t>chrishto@ifi.uio.no</a:t>
            </a:r>
            <a:endParaRPr sz="2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/>
              <a:t>Oscar Thomsen</a:t>
            </a:r>
            <a:endParaRPr sz="23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 u="sng">
                <a:hlinkClick r:id="rId4"/>
              </a:rPr>
              <a:t>oscartho@ifi.uio.no</a:t>
            </a:r>
            <a:endParaRPr sz="2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9025" y="908775"/>
            <a:ext cx="3325950" cy="3325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579350" y="565400"/>
            <a:ext cx="2889900" cy="20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BUG!</a:t>
            </a:r>
            <a:endParaRPr sz="2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(eller feil i devilry)</a:t>
            </a:r>
            <a:endParaRPr sz="2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Oppmøteregistrering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0475" y="944525"/>
            <a:ext cx="3523050" cy="352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3203706" y="4272975"/>
            <a:ext cx="27852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Menti.com: </a:t>
            </a:r>
            <a:r>
              <a:rPr b="1" lang="no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5175 5890  </a:t>
            </a:r>
            <a:endParaRPr b="1"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Gruppetimer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Fredager: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Bachelor: 12:15-14:00, Python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og master:</a:t>
            </a:r>
            <a:r>
              <a:rPr lang="no"/>
              <a:t> 12:15-15:00, Python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no"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nneholder:</a:t>
            </a:r>
            <a:endParaRPr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-2286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swald"/>
              <a:buNone/>
            </a:pPr>
            <a:r>
              <a:rPr b="1" lang="no" sz="1600">
                <a:highlight>
                  <a:srgbClr val="FFFFFF"/>
                </a:highlight>
              </a:rPr>
              <a:t>●  Mest diskusjon i grupper og i plenum</a:t>
            </a:r>
            <a:endParaRPr b="1" sz="1600">
              <a:highlight>
                <a:srgbClr val="FFFFFF"/>
              </a:highlight>
            </a:endParaRP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swald"/>
              <a:buNone/>
            </a:pPr>
            <a:r>
              <a:rPr b="1" lang="no" sz="1600">
                <a:highlight>
                  <a:srgbClr val="FFFFFF"/>
                </a:highlight>
              </a:rPr>
              <a:t>●  Mulige andre aktiviteter (alt etter hva dere ønsker)</a:t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7775" y="165075"/>
            <a:ext cx="1515300" cy="15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7250700" y="1470825"/>
            <a:ext cx="1581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Oppmøte ^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Obligatorisk?!?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80 % obligatorisk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Gruppetimer </a:t>
            </a:r>
            <a:endParaRPr i="1" sz="15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	</a:t>
            </a:r>
            <a:r>
              <a:rPr lang="no" u="sng"/>
              <a:t>Obligatorisk oppmøtekrav -</a:t>
            </a:r>
            <a:r>
              <a:rPr lang="no"/>
              <a:t> 10 av 13 gruppetimer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no"/>
              <a:t>	Vi registrerer oppmøte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no"/>
              <a:t>	Totalt 13 gruppetimer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Lesenotater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no" u="sng"/>
              <a:t>Obligatorisk innleveringskrav</a:t>
            </a:r>
            <a:r>
              <a:rPr lang="no"/>
              <a:t> - 10 av 13 innleveringer </a:t>
            </a:r>
            <a:endParaRPr/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571"/>
              <a:buNone/>
            </a:pPr>
            <a:r>
              <a:rPr lang="no"/>
              <a:t>Totalt 13 innleveringer</a:t>
            </a: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7775" y="165075"/>
            <a:ext cx="1515300" cy="15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7250700" y="1470825"/>
            <a:ext cx="1581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Oppmøte ^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Lesenotatene!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Innlevering i Devilry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Godkjent / ikke godkjent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For </a:t>
            </a:r>
            <a:r>
              <a:rPr lang="no" u="sng"/>
              <a:t>dere</a:t>
            </a:r>
            <a:r>
              <a:rPr lang="no"/>
              <a:t>, ikke oss! 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Tilbakemeldinger gis dersom dere ønsker det. (Si </a:t>
            </a:r>
            <a:r>
              <a:rPr lang="no"/>
              <a:t>ifra</a:t>
            </a:r>
            <a:r>
              <a:rPr lang="no"/>
              <a:t> på mail)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 u="sng"/>
              <a:t>Frist:</a:t>
            </a:r>
            <a:r>
              <a:rPr lang="no"/>
              <a:t> Før gruppetimen på fredager!</a:t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7775" y="165075"/>
            <a:ext cx="1515300" cy="15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7250700" y="1470825"/>
            <a:ext cx="1581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Oppmøte ^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ser det ut?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5800" y="266413"/>
            <a:ext cx="4775555" cy="461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 rotWithShape="1">
          <a:blip r:embed="rId4">
            <a:alphaModFix/>
          </a:blip>
          <a:srcRect b="0" l="6604" r="7403" t="0"/>
          <a:stretch/>
        </p:blipFill>
        <p:spPr>
          <a:xfrm>
            <a:off x="283775" y="938475"/>
            <a:ext cx="3778675" cy="401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Prosjektoppgave i grupper</a:t>
            </a:r>
            <a:endParaRPr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no"/>
              <a:t>Gruppe på 3 - 4 studenter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31928"/>
              <a:buNone/>
            </a:pPr>
            <a:r>
              <a:rPr lang="no"/>
              <a:t>Hva går rapporten ut på? </a:t>
            </a:r>
            <a:endParaRPr i="1" sz="1475"/>
          </a:p>
          <a:p>
            <a:pPr indent="-334327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Velge et tema innen de 4 ulike bolkene</a:t>
            </a:r>
            <a:endParaRPr/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Bruke artikler både i og utenfor pensum til å fordype dere</a:t>
            </a:r>
            <a:endParaRPr/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Bachelor (2-3 sider), Master (4-5 sider)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no"/>
              <a:t>Rapporten skal brukes som utgangspunkt til presentasjonen som skal holdes i begynnelsen av muntlig eksamen.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38996"/>
              <a:buNone/>
            </a:pPr>
            <a:r>
              <a:rPr lang="no"/>
              <a:t>→ Dersom man ikke har gruppe, vil man bli satt sammen i grupper av oss :) </a:t>
            </a:r>
            <a:r>
              <a:rPr i="1" lang="no" sz="1400"/>
              <a:t>(vil gjøres senere i semesteret)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Muntlig eksamen</a:t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311700" y="1152475"/>
            <a:ext cx="5577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Gjennomføres i grupper, men vurderes </a:t>
            </a:r>
            <a:r>
              <a:rPr b="1" lang="no"/>
              <a:t>individuelt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Slik var det sist: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Presentasjon på 10 - 15 min av </a:t>
            </a:r>
            <a:r>
              <a:rPr lang="no"/>
              <a:t>rapport temaet</a:t>
            </a:r>
            <a:r>
              <a:rPr lang="no"/>
              <a:t> (gjøres i gruppe)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Få spørsmål til presentasjonen og temaet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Deretter diskusjon og prat rundt de andre temaene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Bli kjent :)))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Oppgave: </a:t>
            </a:r>
            <a:r>
              <a:rPr lang="no"/>
              <a:t>Bli kjent :)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lang="no">
                <a:latin typeface="Oswald"/>
                <a:ea typeface="Oswald"/>
                <a:cs typeface="Oswald"/>
                <a:sym typeface="Oswald"/>
              </a:rPr>
              <a:t>Først to og to</a:t>
            </a:r>
            <a:endParaRPr b="1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Hvilken artefakt er dere mest avhengig av i hverdagen (</a:t>
            </a:r>
            <a:r>
              <a:rPr b="1" lang="no"/>
              <a:t>utenom mobil og pc</a:t>
            </a:r>
            <a:r>
              <a:rPr lang="no"/>
              <a:t>)?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b="1" lang="no">
                <a:latin typeface="Oswald"/>
                <a:ea typeface="Oswald"/>
                <a:cs typeface="Oswald"/>
                <a:sym typeface="Oswald"/>
              </a:rPr>
              <a:t>Deretter presenterer vi for gruppen :)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900"/>
              <a:t>Oppgave: Diskuter i grupper (3-4 stk)</a:t>
            </a:r>
            <a:endParaRPr sz="2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mener vi med disse begrepene?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Bruk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(bruk av) “Noe”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Brukssituasjoner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Hva bruker vi?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i="1" lang="no"/>
              <a:t>Ekstra;</a:t>
            </a:r>
            <a:endParaRPr i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Appropriering av bruk?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900"/>
              <a:t>Er det noen andre begreper dere festet dere ved? </a:t>
            </a:r>
            <a:endParaRPr sz="2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Diskuter sammen.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Skriv begrepene og forklaringene ned!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(felles gjennomgang etterpå)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8416" y="1083788"/>
            <a:ext cx="4587175" cy="297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Oppgave:</a:t>
            </a:r>
            <a:endParaRPr/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700"/>
              <a:t>Fortsett i grupper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o" sz="1700"/>
              <a:t>Tenk på to hverdagslige situasjoner som innebærer bruk av ting eller teknologi.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o" sz="1700"/>
              <a:t>Velg en som er </a:t>
            </a:r>
            <a:r>
              <a:rPr i="1" lang="no" sz="1700"/>
              <a:t>enkel og gledesfylt </a:t>
            </a:r>
            <a:r>
              <a:rPr lang="no" sz="1700"/>
              <a:t>og en som er </a:t>
            </a:r>
            <a:r>
              <a:rPr i="1" lang="no" sz="1700"/>
              <a:t>trøblete og frustrerende.</a:t>
            </a:r>
            <a:r>
              <a:rPr lang="no" sz="1700"/>
              <a:t>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/>
              <a:t>Reflekter over hvordan du opplever at du er sammenvevd med teknologien/tingene.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no" sz="1700">
                <a:latin typeface="Oswald"/>
                <a:ea typeface="Oswald"/>
                <a:cs typeface="Oswald"/>
                <a:sym typeface="Oswald"/>
              </a:rPr>
              <a:t>Hva gjør tingene med deg? </a:t>
            </a:r>
            <a:endParaRPr b="1"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Oppgave:</a:t>
            </a:r>
            <a:endParaRPr/>
          </a:p>
        </p:txBody>
      </p:sp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er forskjellene mellom </a:t>
            </a:r>
            <a:r>
              <a:rPr b="1" lang="no"/>
              <a:t>digitale </a:t>
            </a:r>
            <a:r>
              <a:rPr lang="no"/>
              <a:t>og </a:t>
            </a:r>
            <a:r>
              <a:rPr b="1" lang="no"/>
              <a:t>ikke-digitale</a:t>
            </a:r>
            <a:r>
              <a:rPr lang="no"/>
              <a:t> artefakter(“noe”)?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type="title"/>
          </p:nvPr>
        </p:nvSpPr>
        <p:spPr>
          <a:xfrm>
            <a:off x="509550" y="942325"/>
            <a:ext cx="8124900" cy="32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Spørsmål?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hlinkClick r:id="rId3"/>
              </a:rPr>
              <a:t>chrishto@ifi.uio.no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hlinkClick r:id="rId4"/>
              </a:rPr>
              <a:t>oscartho@ifi.uio.no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509550" y="942325"/>
            <a:ext cx="8124900" cy="32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4220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Resten av timen!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Oppgaver – Diskuter i grupper</a:t>
            </a:r>
            <a:endParaRPr/>
          </a:p>
        </p:txBody>
      </p:sp>
      <p:sp>
        <p:nvSpPr>
          <p:cNvPr id="179" name="Google Shape;17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Hva mener vi med “flytende sammenstillinger” eller “fluid assemblages”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Hvilke aktør</a:t>
            </a:r>
            <a:r>
              <a:rPr lang="no"/>
              <a:t>er er m</a:t>
            </a:r>
            <a:r>
              <a:rPr lang="no"/>
              <a:t>ed i å skape sammenstillingen spotify?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Hvilke andre flytende sammenstillinger finnes det?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“Fluid Assemblages” </a:t>
            </a:r>
            <a:endParaRPr/>
          </a:p>
        </p:txBody>
      </p:sp>
      <p:sp>
        <p:nvSpPr>
          <p:cNvPr id="185" name="Google Shape;18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Dynamiske sammenstillinger av “things”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Ingen har “kontroll”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Ingen vet fremtiden til poteten!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5150" y="1563575"/>
            <a:ext cx="4409025" cy="21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>
            <p:ph type="title"/>
          </p:nvPr>
        </p:nvSpPr>
        <p:spPr>
          <a:xfrm>
            <a:off x="509550" y="942325"/>
            <a:ext cx="8124900" cy="32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Spørsmål?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hlinkClick r:id="rId3"/>
              </a:rPr>
              <a:t>chrishto@ifi.uio.no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hlinkClick r:id="rId4"/>
              </a:rPr>
              <a:t>oscartho@ifi.uio.no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6FA8DC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