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Playfair Display"/>
      <p:regular r:id="rId20"/>
      <p:bold r:id="rId21"/>
      <p:italic r:id="rId22"/>
      <p:boldItalic r:id="rId23"/>
    </p:embeddedFont>
    <p:embeddedFont>
      <p:font typeface="Lato"/>
      <p:regular r:id="rId24"/>
      <p:bold r:id="rId25"/>
      <p:italic r:id="rId26"/>
      <p:boldItalic r:id="rId27"/>
    </p:embeddedFont>
    <p:embeddedFont>
      <p:font typeface="Oswald"/>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regular.fntdata"/><Relationship Id="rId22" Type="http://schemas.openxmlformats.org/officeDocument/2006/relationships/font" Target="fonts/PlayfairDisplay-italic.fntdata"/><Relationship Id="rId21" Type="http://schemas.openxmlformats.org/officeDocument/2006/relationships/font" Target="fonts/PlayfairDisplay-bold.fntdata"/><Relationship Id="rId24" Type="http://schemas.openxmlformats.org/officeDocument/2006/relationships/font" Target="fonts/Lato-regular.fntdata"/><Relationship Id="rId23" Type="http://schemas.openxmlformats.org/officeDocument/2006/relationships/font" Target="fonts/PlayfairDisplay-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italic.fntdata"/><Relationship Id="rId25" Type="http://schemas.openxmlformats.org/officeDocument/2006/relationships/font" Target="fonts/Lato-bold.fntdata"/><Relationship Id="rId28" Type="http://schemas.openxmlformats.org/officeDocument/2006/relationships/font" Target="fonts/Oswald-regular.fntdata"/><Relationship Id="rId27"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bold.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d2db76674d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d2db76674d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d2db76674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g2d2db76674d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no">
                <a:solidFill>
                  <a:schemeClr val="dk1"/>
                </a:solidFill>
              </a:rPr>
              <a:t>Siden konteksten ikke er noe som er fast, men som også kan være baserte på indivudielle persepsjoner, vil vi se på enten øyeblikk, hendelser eller sammenhenger hvor artefakter får en helt ny betydning.</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no">
                <a:solidFill>
                  <a:schemeClr val="dk1"/>
                </a:solidFill>
              </a:rPr>
              <a:t>Eks. Kniv - hvordan det å ha kniv i tursammenheng er vanlig og “sikkert”, mens å ha kniv utenom tur krever lisens for å bæres.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d2db76674d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g2d2db76674d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d2dbbf967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d2dbbf967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d2db76674d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d2db76674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d2db76674d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d2db76674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ff675e785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ff675e785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d2dc127a6a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d2dc127a6a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Representational</a:t>
            </a:r>
            <a:endParaRPr/>
          </a:p>
          <a:p>
            <a:pPr indent="0" lvl="0" marL="0" rtl="0" algn="l">
              <a:spcBef>
                <a:spcPts val="0"/>
              </a:spcBef>
              <a:spcAft>
                <a:spcPts val="0"/>
              </a:spcAft>
              <a:buNone/>
            </a:pPr>
            <a:r>
              <a:rPr lang="no"/>
              <a:t>– Firstly, context is a form of information. It is something that can be known (and hence encoded and represented much as other information is encoded and represented in software systems).</a:t>
            </a:r>
            <a:endParaRPr/>
          </a:p>
          <a:p>
            <a:pPr indent="0" lvl="0" marL="0" rtl="0" algn="l">
              <a:spcBef>
                <a:spcPts val="0"/>
              </a:spcBef>
              <a:spcAft>
                <a:spcPts val="0"/>
              </a:spcAft>
              <a:buNone/>
            </a:pPr>
            <a:r>
              <a:rPr lang="no"/>
              <a:t> – Secondly, context is delineable. We can, for some set of applications or application requirements, define what counts as the context of activities that the application supports, and do so in advance. </a:t>
            </a:r>
            <a:endParaRPr/>
          </a:p>
          <a:p>
            <a:pPr indent="0" lvl="0" marL="0" rtl="0" algn="l">
              <a:spcBef>
                <a:spcPts val="0"/>
              </a:spcBef>
              <a:spcAft>
                <a:spcPts val="0"/>
              </a:spcAft>
              <a:buNone/>
            </a:pPr>
            <a:r>
              <a:rPr lang="no"/>
              <a:t>– Thirdly, context is stable. Although the precise elements of a context representation might vary from application to application, they do not vary from 1 Although I described the three approaches as characterising theories of social science, they also apply more broadly, and engineering approaches to HCI inherently embody (perhaps implicit) theories of social analysis and social action. 21 instance to instance of an activity or an event. The determination of the relevance of any potential contextual element can be made once and for all.</a:t>
            </a:r>
            <a:endParaRPr/>
          </a:p>
          <a:p>
            <a:pPr indent="0" lvl="0" marL="0" rtl="0" algn="l">
              <a:spcBef>
                <a:spcPts val="0"/>
              </a:spcBef>
              <a:spcAft>
                <a:spcPts val="0"/>
              </a:spcAft>
              <a:buNone/>
            </a:pPr>
            <a:r>
              <a:rPr lang="no"/>
              <a:t> – Fourthly, and most importantly, context and activity are separable. Activity happens ‘‘within’’ a context. The context describes features of the environment within which the activity takes place, but which are separate from the activity itself. So, I might be engaged in a conversation, which may be happening in a location; the conversation is my activity, while the location is an aspect of the context. Broadly, although the ubiquitous computing program wants to observe that there may be fruitful relationships to be defined between context and content, they can be defined and described separately; the content or activity is ‘‘within’’ while the context is ‘‘without.’’</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Interactional</a:t>
            </a:r>
            <a:endParaRPr/>
          </a:p>
          <a:p>
            <a:pPr indent="0" lvl="0" marL="0" rtl="0" algn="l">
              <a:spcBef>
                <a:spcPts val="0"/>
              </a:spcBef>
              <a:spcAft>
                <a:spcPts val="0"/>
              </a:spcAft>
              <a:buNone/>
            </a:pPr>
            <a:r>
              <a:rPr lang="no"/>
              <a:t>– Firstly, rather than considering context to be information, it instead argues that contextuality is a relational property that holds between objects or activities. It is not simply the case that something is or is not context; rather, it may or may not be contextually relevant to some particular activity. </a:t>
            </a:r>
            <a:endParaRPr/>
          </a:p>
          <a:p>
            <a:pPr indent="0" lvl="0" marL="0" rtl="0" algn="l">
              <a:spcBef>
                <a:spcPts val="0"/>
              </a:spcBef>
              <a:spcAft>
                <a:spcPts val="0"/>
              </a:spcAft>
              <a:buNone/>
            </a:pPr>
            <a:r>
              <a:rPr lang="no"/>
              <a:t>– Secondly, rather than considering that context can be delineated and defined in advance, the alternative view argues that the scope of contextual features is defined dynamically. </a:t>
            </a:r>
            <a:endParaRPr/>
          </a:p>
          <a:p>
            <a:pPr indent="0" lvl="0" marL="0" rtl="0" algn="l">
              <a:spcBef>
                <a:spcPts val="0"/>
              </a:spcBef>
              <a:spcAft>
                <a:spcPts val="0"/>
              </a:spcAft>
              <a:buNone/>
            </a:pPr>
            <a:r>
              <a:rPr lang="no"/>
              <a:t>– Thirdly, rather than considering that context is stable, it instead argues that context is particular to each occasion of activity or action. Context is an occasioned property, relevant to particular settings, particular instances of action and particular parties to that action. </a:t>
            </a:r>
            <a:endParaRPr/>
          </a:p>
          <a:p>
            <a:pPr indent="0" lvl="0" marL="0" rtl="0" algn="l">
              <a:spcBef>
                <a:spcPts val="0"/>
              </a:spcBef>
              <a:spcAft>
                <a:spcPts val="0"/>
              </a:spcAft>
              <a:buNone/>
            </a:pPr>
            <a:r>
              <a:rPr lang="no"/>
              <a:t>– Fourthly, rather than taking context and content to be two separable entities, it instead argues that context arises from the activity. Context isnt just ‘‘there’’, but is actively produced, maintained and enacted in the course of the activity at hand.</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Representasjon</a:t>
            </a:r>
            <a:endParaRPr/>
          </a:p>
          <a:p>
            <a:pPr indent="0" lvl="0" marL="0" rtl="0" algn="l">
              <a:spcBef>
                <a:spcPts val="0"/>
              </a:spcBef>
              <a:spcAft>
                <a:spcPts val="0"/>
              </a:spcAft>
              <a:buNone/>
            </a:pPr>
            <a:r>
              <a:rPr lang="no"/>
              <a:t>Det er mulig å kode inn kontekst siden den er informasjon og stabil</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Interaksjon</a:t>
            </a:r>
            <a:endParaRPr/>
          </a:p>
          <a:p>
            <a:pPr indent="0" lvl="0" marL="0" rtl="0" algn="l">
              <a:spcBef>
                <a:spcPts val="0"/>
              </a:spcBef>
              <a:spcAft>
                <a:spcPts val="0"/>
              </a:spcAft>
              <a:buNone/>
            </a:pPr>
            <a:r>
              <a:rPr lang="no"/>
              <a:t>Ikke mulig å kode inn</a:t>
            </a:r>
            <a:endParaRPr/>
          </a:p>
          <a:p>
            <a:pPr indent="0" lvl="0" marL="0" rtl="0" algn="l">
              <a:spcBef>
                <a:spcPts val="0"/>
              </a:spcBef>
              <a:spcAft>
                <a:spcPts val="0"/>
              </a:spcAft>
              <a:buClr>
                <a:schemeClr val="dk1"/>
              </a:buClr>
              <a:buSzPts val="1100"/>
              <a:buFont typeface="Arial"/>
              <a:buNone/>
            </a:pPr>
            <a:r>
              <a:rPr lang="no">
                <a:solidFill>
                  <a:schemeClr val="dk1"/>
                </a:solidFill>
              </a:rPr>
              <a:t>Hva vi oppfatter er hva vi forstår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no">
                <a:solidFill>
                  <a:schemeClr val="dk1"/>
                </a:solidFill>
              </a:rPr>
              <a:t>Hva artefaktet oppfatter er det artefaktet forstår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no">
                <a:solidFill>
                  <a:schemeClr val="dk1"/>
                </a:solidFill>
              </a:rPr>
              <a:t>Felles forståelse er viktig for at begge skal kunne kommunisere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d2db76674d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d2db76674d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d2dc127a6a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d2dc127a6a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d2dbbf967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d2dbbf967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d2dc127a6a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d2dc127a6a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ff675e785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ff675e785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Bruk skjer i en sammenheng</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gruppetime 13.09.24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nvSpPr>
        <p:spPr>
          <a:xfrm>
            <a:off x="3885300" y="3960250"/>
            <a:ext cx="137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pic>
        <p:nvPicPr>
          <p:cNvPr id="66" name="Google Shape;66;p14"/>
          <p:cNvPicPr preferRelativeResize="0"/>
          <p:nvPr/>
        </p:nvPicPr>
        <p:blipFill>
          <a:blip r:embed="rId3">
            <a:alphaModFix/>
          </a:blip>
          <a:stretch>
            <a:fillRect/>
          </a:stretch>
        </p:blipFill>
        <p:spPr>
          <a:xfrm>
            <a:off x="2744275" y="630850"/>
            <a:ext cx="3655449" cy="36554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p:nvPr/>
        </p:nvSpPr>
        <p:spPr>
          <a:xfrm>
            <a:off x="8875" y="1350275"/>
            <a:ext cx="9135000" cy="2496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Kontekst som skaper nye betydninger</a:t>
            </a:r>
            <a:endParaRPr/>
          </a:p>
        </p:txBody>
      </p:sp>
      <p:sp>
        <p:nvSpPr>
          <p:cNvPr id="73" name="Google Shape;73;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solidFill>
                <a:srgbClr val="230358"/>
              </a:solidFill>
            </a:endParaRPr>
          </a:p>
          <a:p>
            <a:pPr indent="0" lvl="0" marL="457200" rtl="0" algn="l">
              <a:lnSpc>
                <a:spcPct val="115000"/>
              </a:lnSpc>
              <a:spcBef>
                <a:spcPts val="1200"/>
              </a:spcBef>
              <a:spcAft>
                <a:spcPts val="0"/>
              </a:spcAft>
              <a:buSzPts val="1800"/>
              <a:buNone/>
            </a:pPr>
            <a:r>
              <a:t/>
            </a:r>
            <a:endParaRPr>
              <a:solidFill>
                <a:srgbClr val="230358"/>
              </a:solidFill>
              <a:latin typeface="Oswald"/>
              <a:ea typeface="Oswald"/>
              <a:cs typeface="Oswald"/>
              <a:sym typeface="Oswald"/>
            </a:endParaRPr>
          </a:p>
          <a:p>
            <a:pPr indent="0" lvl="0" marL="0" rtl="0" algn="l">
              <a:lnSpc>
                <a:spcPct val="115000"/>
              </a:lnSpc>
              <a:spcBef>
                <a:spcPts val="1200"/>
              </a:spcBef>
              <a:spcAft>
                <a:spcPts val="0"/>
              </a:spcAft>
              <a:buSzPts val="1800"/>
              <a:buNone/>
            </a:pPr>
            <a:r>
              <a:rPr lang="no" sz="1900">
                <a:solidFill>
                  <a:schemeClr val="lt1"/>
                </a:solidFill>
                <a:latin typeface="Oswald"/>
                <a:ea typeface="Oswald"/>
                <a:cs typeface="Oswald"/>
                <a:sym typeface="Oswald"/>
              </a:rPr>
              <a:t>Kan dere komme med eksempler på når konteksten har endret betydningen eller oppfattelsen av et artefakt?</a:t>
            </a:r>
            <a:endParaRPr sz="1900">
              <a:solidFill>
                <a:schemeClr val="lt1"/>
              </a:solidFill>
              <a:latin typeface="Oswald"/>
              <a:ea typeface="Oswald"/>
              <a:cs typeface="Oswald"/>
              <a:sym typeface="Oswald"/>
            </a:endParaRPr>
          </a:p>
          <a:p>
            <a:pPr indent="0" lvl="0" marL="0" rtl="0" algn="l">
              <a:lnSpc>
                <a:spcPct val="115000"/>
              </a:lnSpc>
              <a:spcBef>
                <a:spcPts val="1200"/>
              </a:spcBef>
              <a:spcAft>
                <a:spcPts val="0"/>
              </a:spcAft>
              <a:buSzPts val="1800"/>
              <a:buNone/>
            </a:pPr>
            <a:r>
              <a:rPr lang="no" sz="2300">
                <a:solidFill>
                  <a:schemeClr val="lt1"/>
                </a:solidFill>
                <a:latin typeface="Oswald"/>
                <a:ea typeface="Oswald"/>
                <a:cs typeface="Oswald"/>
                <a:sym typeface="Oswald"/>
              </a:rPr>
              <a:t>												</a:t>
            </a:r>
            <a:r>
              <a:rPr i="1" lang="no" sz="1600">
                <a:solidFill>
                  <a:schemeClr val="lt1"/>
                </a:solidFill>
                <a:latin typeface="Oswald"/>
                <a:ea typeface="Oswald"/>
                <a:cs typeface="Oswald"/>
                <a:sym typeface="Oswald"/>
              </a:rPr>
              <a:t>Eks. Kniv på tur vs. kniv på Karl Johan</a:t>
            </a:r>
            <a:endParaRPr i="1" sz="1600">
              <a:solidFill>
                <a:schemeClr val="lt1"/>
              </a:solidFill>
              <a:latin typeface="Oswald"/>
              <a:ea typeface="Oswald"/>
              <a:cs typeface="Oswald"/>
              <a:sym typeface="Oswald"/>
            </a:endParaRPr>
          </a:p>
          <a:p>
            <a:pPr indent="0" lvl="0" marL="0" rtl="0" algn="l">
              <a:lnSpc>
                <a:spcPct val="115000"/>
              </a:lnSpc>
              <a:spcBef>
                <a:spcPts val="1200"/>
              </a:spcBef>
              <a:spcAft>
                <a:spcPts val="1200"/>
              </a:spcAft>
              <a:buSzPts val="1800"/>
              <a:buNone/>
            </a:pPr>
            <a:r>
              <a:t/>
            </a:r>
            <a:endParaRPr>
              <a:solidFill>
                <a:srgbClr val="230358"/>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p:nvPr/>
        </p:nvSpPr>
        <p:spPr>
          <a:xfrm>
            <a:off x="8875" y="1350275"/>
            <a:ext cx="9135000" cy="2496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6"/>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Hendelser som påvirker konteksten </a:t>
            </a:r>
            <a:endParaRPr/>
          </a:p>
        </p:txBody>
      </p:sp>
      <p:sp>
        <p:nvSpPr>
          <p:cNvPr id="80" name="Google Shape;80;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sz="1900">
              <a:solidFill>
                <a:schemeClr val="lt1"/>
              </a:solidFill>
              <a:highlight>
                <a:schemeClr val="dk1"/>
              </a:highlight>
              <a:latin typeface="Oswald"/>
              <a:ea typeface="Oswald"/>
              <a:cs typeface="Oswald"/>
              <a:sym typeface="Oswald"/>
            </a:endParaRPr>
          </a:p>
          <a:p>
            <a:pPr indent="0" lvl="0" marL="0" rtl="0" algn="l">
              <a:lnSpc>
                <a:spcPct val="115000"/>
              </a:lnSpc>
              <a:spcBef>
                <a:spcPts val="1200"/>
              </a:spcBef>
              <a:spcAft>
                <a:spcPts val="0"/>
              </a:spcAft>
              <a:buSzPts val="1800"/>
              <a:buNone/>
            </a:pPr>
            <a:r>
              <a:t/>
            </a:r>
            <a:endParaRPr sz="1900">
              <a:solidFill>
                <a:schemeClr val="lt1"/>
              </a:solidFill>
              <a:highlight>
                <a:schemeClr val="dk1"/>
              </a:highlight>
              <a:latin typeface="Oswald"/>
              <a:ea typeface="Oswald"/>
              <a:cs typeface="Oswald"/>
              <a:sym typeface="Oswald"/>
            </a:endParaRPr>
          </a:p>
          <a:p>
            <a:pPr indent="0" lvl="0" marL="0" rtl="0" algn="l">
              <a:lnSpc>
                <a:spcPct val="115000"/>
              </a:lnSpc>
              <a:spcBef>
                <a:spcPts val="1200"/>
              </a:spcBef>
              <a:spcAft>
                <a:spcPts val="0"/>
              </a:spcAft>
              <a:buSzPts val="1800"/>
              <a:buNone/>
            </a:pPr>
            <a:r>
              <a:rPr lang="no" sz="1900">
                <a:solidFill>
                  <a:schemeClr val="lt1"/>
                </a:solidFill>
                <a:highlight>
                  <a:schemeClr val="dk1"/>
                </a:highlight>
                <a:latin typeface="Oswald"/>
                <a:ea typeface="Oswald"/>
                <a:cs typeface="Oswald"/>
                <a:sym typeface="Oswald"/>
              </a:rPr>
              <a:t>Kan dere komme med eksempler på hendelser som kan påvirke konteksten og dermed oppfattelsen av artefaktet? </a:t>
            </a:r>
            <a:endParaRPr sz="1900">
              <a:solidFill>
                <a:schemeClr val="lt1"/>
              </a:solidFill>
              <a:highlight>
                <a:schemeClr val="dk1"/>
              </a:highlight>
              <a:latin typeface="Oswald"/>
              <a:ea typeface="Oswald"/>
              <a:cs typeface="Oswald"/>
              <a:sym typeface="Oswald"/>
            </a:endParaRPr>
          </a:p>
          <a:p>
            <a:pPr indent="0" lvl="0" marL="0" rtl="0" algn="r">
              <a:lnSpc>
                <a:spcPct val="115000"/>
              </a:lnSpc>
              <a:spcBef>
                <a:spcPts val="1200"/>
              </a:spcBef>
              <a:spcAft>
                <a:spcPts val="1200"/>
              </a:spcAft>
              <a:buSzPts val="1800"/>
              <a:buNone/>
            </a:pPr>
            <a:r>
              <a:rPr i="1" lang="no" sz="1600">
                <a:solidFill>
                  <a:schemeClr val="lt1"/>
                </a:solidFill>
                <a:highlight>
                  <a:schemeClr val="dk1"/>
                </a:highlight>
                <a:latin typeface="Oswald"/>
                <a:ea typeface="Oswald"/>
                <a:cs typeface="Oswald"/>
                <a:sym typeface="Oswald"/>
              </a:rPr>
              <a:t>Eks. Når en 30 år gammel verdensrekord blir slått</a:t>
            </a:r>
            <a:endParaRPr i="1" sz="1600">
              <a:solidFill>
                <a:schemeClr val="lt1"/>
              </a:solidFill>
              <a:highlight>
                <a:schemeClr val="dk1"/>
              </a:highlight>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Forstår artefakter kontekst</a:t>
            </a:r>
            <a:endParaRPr/>
          </a:p>
        </p:txBody>
      </p:sp>
      <p:sp>
        <p:nvSpPr>
          <p:cNvPr id="86" name="Google Shape;86;p17"/>
          <p:cNvSpPr/>
          <p:nvPr/>
        </p:nvSpPr>
        <p:spPr>
          <a:xfrm>
            <a:off x="8875" y="1350275"/>
            <a:ext cx="9135000" cy="2496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sz="1900">
              <a:solidFill>
                <a:schemeClr val="lt1"/>
              </a:solidFill>
              <a:highlight>
                <a:schemeClr val="dk1"/>
              </a:highlight>
              <a:latin typeface="Oswald"/>
              <a:ea typeface="Oswald"/>
              <a:cs typeface="Oswald"/>
              <a:sym typeface="Oswald"/>
            </a:endParaRPr>
          </a:p>
          <a:p>
            <a:pPr indent="0" lvl="0" marL="0" rtl="0" algn="l">
              <a:lnSpc>
                <a:spcPct val="115000"/>
              </a:lnSpc>
              <a:spcBef>
                <a:spcPts val="1200"/>
              </a:spcBef>
              <a:spcAft>
                <a:spcPts val="0"/>
              </a:spcAft>
              <a:buSzPts val="1800"/>
              <a:buNone/>
            </a:pPr>
            <a:r>
              <a:t/>
            </a:r>
            <a:endParaRPr sz="1900">
              <a:solidFill>
                <a:schemeClr val="lt1"/>
              </a:solidFill>
              <a:highlight>
                <a:schemeClr val="dk1"/>
              </a:highlight>
              <a:latin typeface="Oswald"/>
              <a:ea typeface="Oswald"/>
              <a:cs typeface="Oswald"/>
              <a:sym typeface="Oswald"/>
            </a:endParaRPr>
          </a:p>
          <a:p>
            <a:pPr indent="0" lvl="0" marL="0" rtl="0" algn="l">
              <a:lnSpc>
                <a:spcPct val="115000"/>
              </a:lnSpc>
              <a:spcBef>
                <a:spcPts val="1200"/>
              </a:spcBef>
              <a:spcAft>
                <a:spcPts val="0"/>
              </a:spcAft>
              <a:buSzPts val="1800"/>
              <a:buNone/>
            </a:pPr>
            <a:r>
              <a:rPr lang="no" sz="1900">
                <a:solidFill>
                  <a:schemeClr val="lt1"/>
                </a:solidFill>
                <a:highlight>
                  <a:schemeClr val="dk1"/>
                </a:highlight>
                <a:latin typeface="Oswald"/>
                <a:ea typeface="Oswald"/>
                <a:cs typeface="Oswald"/>
                <a:sym typeface="Oswald"/>
              </a:rPr>
              <a:t>Kan dere komme med eksempler på artefakter som forstår ihvertfall deler av sin kontekst </a:t>
            </a:r>
            <a:endParaRPr sz="1900">
              <a:solidFill>
                <a:schemeClr val="lt1"/>
              </a:solidFill>
              <a:highlight>
                <a:schemeClr val="dk1"/>
              </a:highlight>
              <a:latin typeface="Oswald"/>
              <a:ea typeface="Oswald"/>
              <a:cs typeface="Oswald"/>
              <a:sym typeface="Oswald"/>
            </a:endParaRPr>
          </a:p>
          <a:p>
            <a:pPr indent="0" lvl="0" marL="0" rtl="0" algn="r">
              <a:lnSpc>
                <a:spcPct val="115000"/>
              </a:lnSpc>
              <a:spcBef>
                <a:spcPts val="1200"/>
              </a:spcBef>
              <a:spcAft>
                <a:spcPts val="1200"/>
              </a:spcAft>
              <a:buSzPts val="1800"/>
              <a:buNone/>
            </a:pPr>
            <a:r>
              <a:rPr i="1" lang="no" sz="1600">
                <a:solidFill>
                  <a:schemeClr val="lt1"/>
                </a:solidFill>
                <a:highlight>
                  <a:schemeClr val="dk1"/>
                </a:highlight>
                <a:latin typeface="Oswald"/>
                <a:ea typeface="Oswald"/>
                <a:cs typeface="Oswald"/>
                <a:sym typeface="Oswald"/>
              </a:rPr>
              <a:t>Eks. mobiltelefonen vet om den har dekning eller ikke  </a:t>
            </a:r>
            <a:endParaRPr i="1" sz="1600">
              <a:solidFill>
                <a:schemeClr val="lt1"/>
              </a:solidFill>
              <a:highlight>
                <a:schemeClr val="dk1"/>
              </a:highlight>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33125"/>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Hva vil vi frem til med dette bildet?</a:t>
            </a:r>
            <a:endParaRPr/>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4" name="Google Shape;94;p18"/>
          <p:cNvPicPr preferRelativeResize="0"/>
          <p:nvPr/>
        </p:nvPicPr>
        <p:blipFill>
          <a:blip r:embed="rId3">
            <a:alphaModFix/>
          </a:blip>
          <a:stretch>
            <a:fillRect/>
          </a:stretch>
        </p:blipFill>
        <p:spPr>
          <a:xfrm>
            <a:off x="1656288" y="682100"/>
            <a:ext cx="5831424" cy="4357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Diskuter i grupper!</a:t>
            </a:r>
            <a:endParaRPr/>
          </a:p>
        </p:txBody>
      </p:sp>
      <p:sp>
        <p:nvSpPr>
          <p:cNvPr id="100" name="Google Shape;100;p19"/>
          <p:cNvSpPr txBox="1"/>
          <p:nvPr>
            <p:ph idx="1" type="body"/>
          </p:nvPr>
        </p:nvSpPr>
        <p:spPr>
          <a:xfrm>
            <a:off x="311700" y="1518050"/>
            <a:ext cx="8520600" cy="3050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Hvorfor kan systemtenkning være nyttig for å forstå kontekst?</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Affordance</a:t>
            </a:r>
            <a:endParaRPr/>
          </a:p>
        </p:txBody>
      </p:sp>
      <p:sp>
        <p:nvSpPr>
          <p:cNvPr id="106" name="Google Shape;106;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rPr lang="no"/>
              <a:t>Kan dere tenke på en situasjon hvor et artefakt inviterte til bruk?</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Dourish</a:t>
            </a:r>
            <a:endParaRPr/>
          </a:p>
        </p:txBody>
      </p:sp>
      <p:sp>
        <p:nvSpPr>
          <p:cNvPr id="112" name="Google Shape;112;p21"/>
          <p:cNvSpPr/>
          <p:nvPr/>
        </p:nvSpPr>
        <p:spPr>
          <a:xfrm>
            <a:off x="8875" y="1350275"/>
            <a:ext cx="9135000" cy="2496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solidFill>
                <a:srgbClr val="230358"/>
              </a:solidFill>
            </a:endParaRPr>
          </a:p>
          <a:p>
            <a:pPr indent="0" lvl="0" marL="457200" rtl="0" algn="l">
              <a:lnSpc>
                <a:spcPct val="115000"/>
              </a:lnSpc>
              <a:spcBef>
                <a:spcPts val="1200"/>
              </a:spcBef>
              <a:spcAft>
                <a:spcPts val="0"/>
              </a:spcAft>
              <a:buSzPts val="1800"/>
              <a:buNone/>
            </a:pPr>
            <a:r>
              <a:t/>
            </a:r>
            <a:endParaRPr>
              <a:solidFill>
                <a:srgbClr val="230358"/>
              </a:solidFill>
              <a:latin typeface="Oswald"/>
              <a:ea typeface="Oswald"/>
              <a:cs typeface="Oswald"/>
              <a:sym typeface="Oswald"/>
            </a:endParaRPr>
          </a:p>
          <a:p>
            <a:pPr indent="0" lvl="0" marL="0" rtl="0" algn="l">
              <a:lnSpc>
                <a:spcPct val="115000"/>
              </a:lnSpc>
              <a:spcBef>
                <a:spcPts val="1200"/>
              </a:spcBef>
              <a:spcAft>
                <a:spcPts val="0"/>
              </a:spcAft>
              <a:buSzPts val="1800"/>
              <a:buNone/>
            </a:pPr>
            <a:r>
              <a:rPr lang="no" sz="1900">
                <a:solidFill>
                  <a:schemeClr val="lt1"/>
                </a:solidFill>
                <a:latin typeface="Oswald"/>
                <a:ea typeface="Oswald"/>
                <a:cs typeface="Oswald"/>
                <a:sym typeface="Oswald"/>
              </a:rPr>
              <a:t>Hva er forskjellene mellom å tenke på kontekst som representasjon eller interaksjon?</a:t>
            </a:r>
            <a:endParaRPr sz="1900">
              <a:solidFill>
                <a:schemeClr val="lt1"/>
              </a:solidFill>
              <a:latin typeface="Oswald"/>
              <a:ea typeface="Oswald"/>
              <a:cs typeface="Oswald"/>
              <a:sym typeface="Oswald"/>
            </a:endParaRPr>
          </a:p>
          <a:p>
            <a:pPr indent="0" lvl="0" marL="0" rtl="0" algn="l">
              <a:lnSpc>
                <a:spcPct val="115000"/>
              </a:lnSpc>
              <a:spcBef>
                <a:spcPts val="1200"/>
              </a:spcBef>
              <a:spcAft>
                <a:spcPts val="0"/>
              </a:spcAft>
              <a:buSzPts val="1800"/>
              <a:buNone/>
            </a:pPr>
            <a:r>
              <a:rPr lang="no" sz="1900">
                <a:solidFill>
                  <a:schemeClr val="lt1"/>
                </a:solidFill>
                <a:latin typeface="Oswald"/>
                <a:ea typeface="Oswald"/>
                <a:cs typeface="Oswald"/>
                <a:sym typeface="Oswald"/>
              </a:rPr>
              <a:t>Hvordan påvirker de forskjellige ideene om kontekst design av artefakter?</a:t>
            </a:r>
            <a:endParaRPr sz="1900">
              <a:solidFill>
                <a:schemeClr val="lt1"/>
              </a:solidFill>
              <a:latin typeface="Oswald"/>
              <a:ea typeface="Oswald"/>
              <a:cs typeface="Oswald"/>
              <a:sym typeface="Oswald"/>
            </a:endParaRPr>
          </a:p>
          <a:p>
            <a:pPr indent="0" lvl="0" marL="0" rtl="0" algn="l">
              <a:lnSpc>
                <a:spcPct val="115000"/>
              </a:lnSpc>
              <a:spcBef>
                <a:spcPts val="1200"/>
              </a:spcBef>
              <a:spcAft>
                <a:spcPts val="1200"/>
              </a:spcAft>
              <a:buSzPts val="1800"/>
              <a:buNone/>
            </a:pPr>
            <a:r>
              <a:t/>
            </a:r>
            <a:endParaRPr>
              <a:solidFill>
                <a:srgbClr val="230358"/>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311700" y="145700"/>
            <a:ext cx="8520600" cy="626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Hvordan påvirker de forskjellige ideene om kontekst design av artefakter?</a:t>
            </a:r>
            <a:endParaRPr/>
          </a:p>
        </p:txBody>
      </p:sp>
      <p:sp>
        <p:nvSpPr>
          <p:cNvPr id="119" name="Google Shape;11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0" name="Google Shape;120;p22"/>
          <p:cNvPicPr preferRelativeResize="0"/>
          <p:nvPr/>
        </p:nvPicPr>
        <p:blipFill>
          <a:blip r:embed="rId3">
            <a:alphaModFix/>
          </a:blip>
          <a:stretch>
            <a:fillRect/>
          </a:stretch>
        </p:blipFill>
        <p:spPr>
          <a:xfrm>
            <a:off x="0" y="1286419"/>
            <a:ext cx="9143999" cy="3282461"/>
          </a:xfrm>
          <a:prstGeom prst="rect">
            <a:avLst/>
          </a:prstGeom>
          <a:noFill/>
          <a:ln>
            <a:noFill/>
          </a:ln>
        </p:spPr>
      </p:pic>
      <p:cxnSp>
        <p:nvCxnSpPr>
          <p:cNvPr id="121" name="Google Shape;121;p22"/>
          <p:cNvCxnSpPr/>
          <p:nvPr/>
        </p:nvCxnSpPr>
        <p:spPr>
          <a:xfrm>
            <a:off x="1614700" y="2173650"/>
            <a:ext cx="1317900" cy="0"/>
          </a:xfrm>
          <a:prstGeom prst="straightConnector1">
            <a:avLst/>
          </a:prstGeom>
          <a:noFill/>
          <a:ln cap="flat" cmpd="sng" w="19050">
            <a:solidFill>
              <a:srgbClr val="FF0000"/>
            </a:solidFill>
            <a:prstDash val="solid"/>
            <a:round/>
            <a:headEnd len="med" w="med" type="none"/>
            <a:tailEnd len="med" w="med" type="none"/>
          </a:ln>
        </p:spPr>
      </p:cxnSp>
      <p:cxnSp>
        <p:nvCxnSpPr>
          <p:cNvPr id="122" name="Google Shape;122;p22"/>
          <p:cNvCxnSpPr/>
          <p:nvPr/>
        </p:nvCxnSpPr>
        <p:spPr>
          <a:xfrm>
            <a:off x="5609175" y="2173650"/>
            <a:ext cx="1037700" cy="0"/>
          </a:xfrm>
          <a:prstGeom prst="straightConnector1">
            <a:avLst/>
          </a:prstGeom>
          <a:noFill/>
          <a:ln cap="flat" cmpd="sng" w="19050">
            <a:solidFill>
              <a:srgbClr val="FF0000"/>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Fenomenologi og kontekst</a:t>
            </a:r>
            <a:endParaRPr/>
          </a:p>
        </p:txBody>
      </p:sp>
      <p:sp>
        <p:nvSpPr>
          <p:cNvPr id="128" name="Google Shape;128;p23"/>
          <p:cNvSpPr/>
          <p:nvPr/>
        </p:nvSpPr>
        <p:spPr>
          <a:xfrm>
            <a:off x="8875" y="1350275"/>
            <a:ext cx="9135000" cy="2496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solidFill>
                <a:srgbClr val="230358"/>
              </a:solidFill>
            </a:endParaRPr>
          </a:p>
          <a:p>
            <a:pPr indent="0" lvl="0" marL="457200" rtl="0" algn="l">
              <a:lnSpc>
                <a:spcPct val="115000"/>
              </a:lnSpc>
              <a:spcBef>
                <a:spcPts val="1200"/>
              </a:spcBef>
              <a:spcAft>
                <a:spcPts val="0"/>
              </a:spcAft>
              <a:buSzPts val="1800"/>
              <a:buNone/>
            </a:pPr>
            <a:r>
              <a:t/>
            </a:r>
            <a:endParaRPr>
              <a:solidFill>
                <a:srgbClr val="230358"/>
              </a:solidFill>
              <a:latin typeface="Oswald"/>
              <a:ea typeface="Oswald"/>
              <a:cs typeface="Oswald"/>
              <a:sym typeface="Oswald"/>
            </a:endParaRPr>
          </a:p>
          <a:p>
            <a:pPr indent="0" lvl="0" marL="0" rtl="0" algn="l">
              <a:lnSpc>
                <a:spcPct val="115000"/>
              </a:lnSpc>
              <a:spcBef>
                <a:spcPts val="1200"/>
              </a:spcBef>
              <a:spcAft>
                <a:spcPts val="0"/>
              </a:spcAft>
              <a:buSzPts val="1800"/>
              <a:buNone/>
            </a:pPr>
            <a:r>
              <a:rPr lang="no" sz="1900">
                <a:solidFill>
                  <a:schemeClr val="lt1"/>
                </a:solidFill>
                <a:latin typeface="Oswald"/>
                <a:ea typeface="Oswald"/>
                <a:cs typeface="Oswald"/>
                <a:sym typeface="Oswald"/>
              </a:rPr>
              <a:t>Hvordan er fenomenologi knyttet til ideen om kontekst som interaksjon? </a:t>
            </a:r>
            <a:endParaRPr sz="1900">
              <a:solidFill>
                <a:schemeClr val="lt1"/>
              </a:solidFill>
              <a:latin typeface="Oswald"/>
              <a:ea typeface="Oswald"/>
              <a:cs typeface="Oswald"/>
              <a:sym typeface="Oswald"/>
            </a:endParaRPr>
          </a:p>
          <a:p>
            <a:pPr indent="0" lvl="0" marL="0" rtl="0" algn="l">
              <a:lnSpc>
                <a:spcPct val="115000"/>
              </a:lnSpc>
              <a:spcBef>
                <a:spcPts val="1200"/>
              </a:spcBef>
              <a:spcAft>
                <a:spcPts val="1200"/>
              </a:spcAft>
              <a:buSzPts val="1800"/>
              <a:buNone/>
            </a:pPr>
            <a:r>
              <a:t/>
            </a:r>
            <a:endParaRPr>
              <a:solidFill>
                <a:srgbClr val="230358"/>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3" name="Shape 133"/>
        <p:cNvGrpSpPr/>
        <p:nvPr/>
      </p:nvGrpSpPr>
      <p:grpSpPr>
        <a:xfrm>
          <a:off x="0" y="0"/>
          <a:ext cx="0" cy="0"/>
          <a:chOff x="0" y="0"/>
          <a:chExt cx="0" cy="0"/>
        </a:xfrm>
      </p:grpSpPr>
      <p:sp>
        <p:nvSpPr>
          <p:cNvPr id="134" name="Google Shape;134;p2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5" name="Google Shape;135;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no" sz="4800">
                <a:solidFill>
                  <a:schemeClr val="lt1"/>
                </a:solidFill>
              </a:rPr>
              <a:t>4220</a:t>
            </a:r>
            <a:endParaRPr sz="4800">
              <a:solidFill>
                <a:schemeClr val="lt1"/>
              </a:solidFill>
            </a:endParaRPr>
          </a:p>
          <a:p>
            <a:pPr indent="0" lvl="0" marL="0" rtl="0" algn="ctr">
              <a:lnSpc>
                <a:spcPct val="100000"/>
              </a:lnSpc>
              <a:spcBef>
                <a:spcPts val="0"/>
              </a:spcBef>
              <a:spcAft>
                <a:spcPts val="0"/>
              </a:spcAft>
              <a:buNone/>
            </a:pPr>
            <a:r>
              <a:t/>
            </a:r>
            <a:endParaRPr sz="4800">
              <a:solidFill>
                <a:schemeClr val="lt1"/>
              </a:solidFill>
            </a:endParaRPr>
          </a:p>
          <a:p>
            <a:pPr indent="0" lvl="0" marL="0" rtl="0" algn="ctr">
              <a:lnSpc>
                <a:spcPct val="100000"/>
              </a:lnSpc>
              <a:spcBef>
                <a:spcPts val="0"/>
              </a:spcBef>
              <a:spcAft>
                <a:spcPts val="0"/>
              </a:spcAft>
              <a:buNone/>
            </a:pPr>
            <a:r>
              <a:rPr lang="no" sz="4800">
                <a:solidFill>
                  <a:schemeClr val="lt1"/>
                </a:solidFill>
              </a:rPr>
              <a:t>Resten av timen!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Robertson &amp; Loke</a:t>
            </a:r>
            <a:endParaRPr/>
          </a:p>
        </p:txBody>
      </p:sp>
      <p:sp>
        <p:nvSpPr>
          <p:cNvPr id="141" name="Google Shape;141;p25"/>
          <p:cNvSpPr txBox="1"/>
          <p:nvPr>
            <p:ph idx="1" type="body"/>
          </p:nvPr>
        </p:nvSpPr>
        <p:spPr>
          <a:xfrm>
            <a:off x="311700" y="2524075"/>
            <a:ext cx="8520600" cy="204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Bruk rammeverket til Suchman for å forklare en interaksjon mellom en bruker og et digitalt artefakt.</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Hvilken del av konteksten ser brukeren og artefaktet?</a:t>
            </a:r>
            <a:endParaRPr/>
          </a:p>
        </p:txBody>
      </p:sp>
      <p:pic>
        <p:nvPicPr>
          <p:cNvPr id="142" name="Google Shape;142;p25"/>
          <p:cNvPicPr preferRelativeResize="0"/>
          <p:nvPr/>
        </p:nvPicPr>
        <p:blipFill>
          <a:blip r:embed="rId3">
            <a:alphaModFix/>
          </a:blip>
          <a:stretch>
            <a:fillRect/>
          </a:stretch>
        </p:blipFill>
        <p:spPr>
          <a:xfrm>
            <a:off x="152400" y="1169850"/>
            <a:ext cx="8839200" cy="93905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6" name="Shape 146"/>
        <p:cNvGrpSpPr/>
        <p:nvPr/>
      </p:nvGrpSpPr>
      <p:grpSpPr>
        <a:xfrm>
          <a:off x="0" y="0"/>
          <a:ext cx="0" cy="0"/>
          <a:chOff x="0" y="0"/>
          <a:chExt cx="0" cy="0"/>
        </a:xfrm>
      </p:grpSpPr>
      <p:sp>
        <p:nvSpPr>
          <p:cNvPr id="147" name="Google Shape;147;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8" name="Google Shape;148;p26"/>
          <p:cNvSpPr txBox="1"/>
          <p:nvPr>
            <p:ph idx="1" type="body"/>
          </p:nvPr>
        </p:nvSpPr>
        <p:spPr>
          <a:xfrm>
            <a:off x="311700" y="2155050"/>
            <a:ext cx="8520600" cy="833400"/>
          </a:xfrm>
          <a:prstGeom prst="rect">
            <a:avLst/>
          </a:prstGeom>
        </p:spPr>
        <p:txBody>
          <a:bodyPr anchorCtr="0" anchor="t" bIns="91425" lIns="91425" spcFirstLastPara="1" rIns="91425" wrap="square" tIns="91425">
            <a:normAutofit lnSpcReduction="20000"/>
          </a:bodyPr>
          <a:lstStyle/>
          <a:p>
            <a:pPr indent="0" lvl="0" marL="0" rtl="0" algn="ctr">
              <a:lnSpc>
                <a:spcPct val="100000"/>
              </a:lnSpc>
              <a:spcBef>
                <a:spcPts val="0"/>
              </a:spcBef>
              <a:spcAft>
                <a:spcPts val="0"/>
              </a:spcAft>
              <a:buNone/>
            </a:pPr>
            <a:r>
              <a:rPr lang="no" sz="4800">
                <a:solidFill>
                  <a:schemeClr val="lt1"/>
                </a:solidFill>
              </a:rPr>
              <a:t>Takk for i dag!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ral">
  <a:themeElements>
    <a:clrScheme name="Coral">
      <a:dk1>
        <a:srgbClr val="6AA84F"/>
      </a:dk1>
      <a:lt1>
        <a:srgbClr val="FFFFFF"/>
      </a:lt1>
      <a:dk2>
        <a:srgbClr val="5E696C"/>
      </a:dk2>
      <a:lt2>
        <a:srgbClr val="BFC7CA"/>
      </a:lt2>
      <a:accent1>
        <a:srgbClr val="1E2D31"/>
      </a:accent1>
      <a:accent2>
        <a:srgbClr val="273C42"/>
      </a:accent2>
      <a:accent3>
        <a:srgbClr val="6CC046"/>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